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Inconsolata"/>
      <p:regular r:id="rId17"/>
    </p:embeddedFont>
    <p:embeddedFont>
      <p:font typeface="Inconsolata"/>
      <p:regular r:id="rId18"/>
    </p:embeddedFont>
    <p:embeddedFont>
      <p:font typeface="Fira Sans"/>
      <p:regular r:id="rId19"/>
    </p:embeddedFont>
    <p:embeddedFont>
      <p:font typeface="Fira Sans"/>
      <p:regular r:id="rId20"/>
    </p:embeddedFont>
    <p:embeddedFont>
      <p:font typeface="Fira Sans"/>
      <p:regular r:id="rId21"/>
    </p:embeddedFont>
    <p:embeddedFont>
      <p:font typeface="Fira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2.png>
</file>

<file path=ppt/media/image-10-3.svg>
</file>

<file path=ppt/media/image-10-4.png>
</file>

<file path=ppt/media/image-10-5.svg>
</file>

<file path=ppt/media/image-10-6.png>
</file>

<file path=ppt/media/image-10-7.svg>
</file>

<file path=ppt/media/image-10-8.png>
</file>

<file path=ppt/media/image-10-9.sv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2-2.png>
</file>

<file path=ppt/media/image-2-3.png>
</file>

<file path=ppt/media/image-2-4.png>
</file>

<file path=ppt/media/image-2-5.pn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1.png>
</file>

<file path=ppt/media/image-5-1.png>
</file>

<file path=ppt/media/image-6-1.png>
</file>

<file path=ppt/media/image-7-1.png>
</file>

<file path=ppt/media/image-8-1.png>
</file>

<file path=ppt/media/image-8-10.png>
</file>

<file path=ppt/media/image-8-11.png>
</file>

<file path=ppt/media/image-8-12.svg>
</file>

<file path=ppt/media/image-8-13.png>
</file>

<file path=ppt/media/image-8-14.png>
</file>

<file path=ppt/media/image-8-15.png>
</file>

<file path=ppt/media/image-8-16.svg>
</file>

<file path=ppt/media/image-8-17.png>
</file>

<file path=ppt/media/image-8-18.png>
</file>

<file path=ppt/media/image-8-19.png>
</file>

<file path=ppt/media/image-8-2.png>
</file>

<file path=ppt/media/image-8-20.svg>
</file>

<file path=ppt/media/image-8-3.png>
</file>

<file path=ppt/media/image-8-4.svg>
</file>

<file path=ppt/media/image-8-5.png>
</file>

<file path=ppt/media/image-8-6.png>
</file>

<file path=ppt/media/image-8-7.png>
</file>

<file path=ppt/media/image-8-8.svg>
</file>

<file path=ppt/media/image-8-9.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svg"/><Relationship Id="rId4" Type="http://schemas.openxmlformats.org/officeDocument/2006/relationships/image" Target="../media/image-10-4.png"/><Relationship Id="rId5" Type="http://schemas.openxmlformats.org/officeDocument/2006/relationships/image" Target="../media/image-10-5.svg"/><Relationship Id="rId6" Type="http://schemas.openxmlformats.org/officeDocument/2006/relationships/image" Target="../media/image-10-6.png"/><Relationship Id="rId7" Type="http://schemas.openxmlformats.org/officeDocument/2006/relationships/image" Target="../media/image-10-7.svg"/><Relationship Id="rId8" Type="http://schemas.openxmlformats.org/officeDocument/2006/relationships/image" Target="../media/image-10-8.png"/><Relationship Id="rId9" Type="http://schemas.openxmlformats.org/officeDocument/2006/relationships/image" Target="../media/image-10-9.svg"/><Relationship Id="rId10" Type="http://schemas.openxmlformats.org/officeDocument/2006/relationships/slideLayout" Target="../slideLayouts/slideLayout11.xml"/><Relationship Id="rId11"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slideLayout" Target="../slideLayouts/slideLayout3.xml"/><Relationship Id="rId7"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svg"/><Relationship Id="rId3" Type="http://schemas.openxmlformats.org/officeDocument/2006/relationships/image" Target="../media/image-3-3.png"/><Relationship Id="rId4" Type="http://schemas.openxmlformats.org/officeDocument/2006/relationships/image" Target="../media/image-3-4.svg"/><Relationship Id="rId5" Type="http://schemas.openxmlformats.org/officeDocument/2006/relationships/image" Target="../media/image-3-5.png"/><Relationship Id="rId6" Type="http://schemas.openxmlformats.org/officeDocument/2006/relationships/image" Target="../media/image-3-6.svg"/><Relationship Id="rId7" Type="http://schemas.openxmlformats.org/officeDocument/2006/relationships/image" Target="../media/image-3-7.png"/><Relationship Id="rId8" Type="http://schemas.openxmlformats.org/officeDocument/2006/relationships/image" Target="../media/image-3-8.svg"/><Relationship Id="rId9" Type="http://schemas.openxmlformats.org/officeDocument/2006/relationships/image" Target="../media/image-3-9.png"/><Relationship Id="rId10" Type="http://schemas.openxmlformats.org/officeDocument/2006/relationships/slideLayout" Target="../slideLayouts/slideLayout4.xml"/><Relationship Id="rId11"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svg"/><Relationship Id="rId5" Type="http://schemas.openxmlformats.org/officeDocument/2006/relationships/image" Target="../media/image-8-5.png"/><Relationship Id="rId6" Type="http://schemas.openxmlformats.org/officeDocument/2006/relationships/image" Target="../media/image-8-6.png"/><Relationship Id="rId7" Type="http://schemas.openxmlformats.org/officeDocument/2006/relationships/image" Target="../media/image-8-7.png"/><Relationship Id="rId8" Type="http://schemas.openxmlformats.org/officeDocument/2006/relationships/image" Target="../media/image-8-8.svg"/><Relationship Id="rId9" Type="http://schemas.openxmlformats.org/officeDocument/2006/relationships/image" Target="../media/image-8-9.png"/><Relationship Id="rId10" Type="http://schemas.openxmlformats.org/officeDocument/2006/relationships/image" Target="../media/image-8-10.png"/><Relationship Id="rId11" Type="http://schemas.openxmlformats.org/officeDocument/2006/relationships/image" Target="../media/image-8-11.png"/><Relationship Id="rId12" Type="http://schemas.openxmlformats.org/officeDocument/2006/relationships/image" Target="../media/image-8-12.svg"/><Relationship Id="rId13" Type="http://schemas.openxmlformats.org/officeDocument/2006/relationships/image" Target="../media/image-8-13.png"/><Relationship Id="rId14" Type="http://schemas.openxmlformats.org/officeDocument/2006/relationships/image" Target="../media/image-8-14.png"/><Relationship Id="rId15" Type="http://schemas.openxmlformats.org/officeDocument/2006/relationships/image" Target="../media/image-8-15.png"/><Relationship Id="rId16" Type="http://schemas.openxmlformats.org/officeDocument/2006/relationships/image" Target="../media/image-8-16.svg"/><Relationship Id="rId17" Type="http://schemas.openxmlformats.org/officeDocument/2006/relationships/image" Target="../media/image-8-17.png"/><Relationship Id="rId18" Type="http://schemas.openxmlformats.org/officeDocument/2006/relationships/image" Target="../media/image-8-18.png"/><Relationship Id="rId19" Type="http://schemas.openxmlformats.org/officeDocument/2006/relationships/image" Target="../media/image-8-19.png"/><Relationship Id="rId20" Type="http://schemas.openxmlformats.org/officeDocument/2006/relationships/image" Target="../media/image-8-20.svg"/><Relationship Id="rId21" Type="http://schemas.openxmlformats.org/officeDocument/2006/relationships/slideLayout" Target="../slideLayouts/slideLayout9.xml"/><Relationship Id="rId2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872978"/>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Understanding RDBMS and CRUD Operations</a:t>
            </a:r>
            <a:endParaRPr lang="en-US" sz="4450" dirty="0"/>
          </a:p>
        </p:txBody>
      </p:sp>
      <p:sp>
        <p:nvSpPr>
          <p:cNvPr id="4" name="Text 1"/>
          <p:cNvSpPr/>
          <p:nvPr/>
        </p:nvSpPr>
        <p:spPr>
          <a:xfrm>
            <a:off x="6280190" y="4630698"/>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Unlocking the Power of Relational Databases and Essential Data Management Actions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16506" y="774263"/>
            <a:ext cx="7910989" cy="1100852"/>
          </a:xfrm>
          <a:prstGeom prst="rect">
            <a:avLst/>
          </a:prstGeom>
          <a:noFill/>
          <a:ln/>
        </p:spPr>
        <p:txBody>
          <a:bodyPr wrap="square" lIns="0" tIns="0" rIns="0" bIns="0" rtlCol="0" anchor="t"/>
          <a:lstStyle/>
          <a:p>
            <a:pPr algn="l" indent="0" marL="0">
              <a:lnSpc>
                <a:spcPts val="4300"/>
              </a:lnSpc>
              <a:buNone/>
            </a:pPr>
            <a:r>
              <a:rPr lang="en-US" sz="3450" b="1" dirty="0">
                <a:solidFill>
                  <a:srgbClr val="F94CAF"/>
                </a:solidFill>
                <a:latin typeface="Inconsolata Bold" pitchFamily="34" charset="0"/>
                <a:ea typeface="Inconsolata Bold" pitchFamily="34" charset="-122"/>
                <a:cs typeface="Inconsolata Bold" pitchFamily="34" charset="-120"/>
              </a:rPr>
              <a:t>Summary: Mastering CRUD for Effective Data Handling</a:t>
            </a:r>
            <a:endParaRPr lang="en-US" sz="3450" dirty="0"/>
          </a:p>
        </p:txBody>
      </p:sp>
      <p:sp>
        <p:nvSpPr>
          <p:cNvPr id="4" name="Text 1"/>
          <p:cNvSpPr/>
          <p:nvPr/>
        </p:nvSpPr>
        <p:spPr>
          <a:xfrm>
            <a:off x="616506" y="2139315"/>
            <a:ext cx="7910989" cy="281940"/>
          </a:xfrm>
          <a:prstGeom prst="rect">
            <a:avLst/>
          </a:prstGeom>
          <a:noFill/>
          <a:ln/>
        </p:spPr>
        <p:txBody>
          <a:bodyPr wrap="none" lIns="0" tIns="0" rIns="0" bIns="0" rtlCol="0" anchor="t"/>
          <a:lstStyle/>
          <a:p>
            <a:pPr algn="l" indent="0" marL="0">
              <a:lnSpc>
                <a:spcPts val="2200"/>
              </a:lnSpc>
              <a:buNone/>
            </a:pPr>
            <a:r>
              <a:rPr lang="en-US" sz="1350" dirty="0">
                <a:solidFill>
                  <a:srgbClr val="DAD1E6"/>
                </a:solidFill>
                <a:latin typeface="Fira Sans" pitchFamily="34" charset="0"/>
                <a:ea typeface="Fira Sans" pitchFamily="34" charset="-122"/>
                <a:cs typeface="Fira Sans" pitchFamily="34" charset="-120"/>
              </a:rPr>
              <a:t>A solid grasp of CRUD operations is indispensable for anyone working with databases.</a:t>
            </a:r>
            <a:endParaRPr lang="en-US" sz="1350" dirty="0"/>
          </a:p>
        </p:txBody>
      </p:sp>
      <p:pic>
        <p:nvPicPr>
          <p:cNvPr id="5"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82585" y="2624673"/>
            <a:ext cx="264200" cy="264200"/>
          </a:xfrm>
          <a:prstGeom prst="rect">
            <a:avLst/>
          </a:prstGeom>
        </p:spPr>
      </p:pic>
      <p:sp>
        <p:nvSpPr>
          <p:cNvPr id="6" name="Text 2"/>
          <p:cNvSpPr/>
          <p:nvPr/>
        </p:nvSpPr>
        <p:spPr>
          <a:xfrm>
            <a:off x="1188958" y="2619375"/>
            <a:ext cx="2202061" cy="275273"/>
          </a:xfrm>
          <a:prstGeom prst="rect">
            <a:avLst/>
          </a:prstGeom>
          <a:noFill/>
          <a:ln/>
        </p:spPr>
        <p:txBody>
          <a:bodyPr wrap="none" lIns="0" tIns="0" rIns="0" bIns="0" rtlCol="0" anchor="t"/>
          <a:lstStyle/>
          <a:p>
            <a:pPr algn="l" indent="0" marL="0">
              <a:lnSpc>
                <a:spcPts val="2150"/>
              </a:lnSpc>
              <a:buNone/>
            </a:pPr>
            <a:r>
              <a:rPr lang="en-US" sz="1700" b="1" dirty="0">
                <a:solidFill>
                  <a:srgbClr val="DAD1E6"/>
                </a:solidFill>
                <a:latin typeface="Inconsolata Bold" pitchFamily="34" charset="0"/>
                <a:ea typeface="Inconsolata Bold" pitchFamily="34" charset="-122"/>
                <a:cs typeface="Inconsolata Bold" pitchFamily="34" charset="-120"/>
              </a:rPr>
              <a:t>CRUD: Core to RDBMS</a:t>
            </a:r>
            <a:endParaRPr lang="en-US" sz="1700" dirty="0"/>
          </a:p>
        </p:txBody>
      </p:sp>
      <p:sp>
        <p:nvSpPr>
          <p:cNvPr id="7" name="Text 3"/>
          <p:cNvSpPr/>
          <p:nvPr/>
        </p:nvSpPr>
        <p:spPr>
          <a:xfrm>
            <a:off x="1188958" y="3000256"/>
            <a:ext cx="7338536" cy="563880"/>
          </a:xfrm>
          <a:prstGeom prst="rect">
            <a:avLst/>
          </a:prstGeom>
          <a:noFill/>
          <a:ln/>
        </p:spPr>
        <p:txBody>
          <a:bodyPr wrap="square" lIns="0" tIns="0" rIns="0" bIns="0" rtlCol="0" anchor="t"/>
          <a:lstStyle/>
          <a:p>
            <a:pPr algn="l" indent="0" marL="0">
              <a:lnSpc>
                <a:spcPts val="2200"/>
              </a:lnSpc>
              <a:buNone/>
            </a:pPr>
            <a:r>
              <a:rPr lang="en-US" sz="1350" dirty="0">
                <a:solidFill>
                  <a:srgbClr val="DAD1E6"/>
                </a:solidFill>
                <a:latin typeface="Fira Sans" pitchFamily="34" charset="0"/>
                <a:ea typeface="Fira Sans" pitchFamily="34" charset="-122"/>
                <a:cs typeface="Fira Sans" pitchFamily="34" charset="-120"/>
              </a:rPr>
              <a:t>Create, Read, Update, and Delete operations are the fundamental principles that govern how data interacts within Relational Database Management Systems.</a:t>
            </a:r>
            <a:endParaRPr lang="en-US" sz="1350" dirty="0"/>
          </a:p>
        </p:txBody>
      </p:sp>
      <p:pic>
        <p:nvPicPr>
          <p:cNvPr id="8"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2585" y="3921740"/>
            <a:ext cx="264200" cy="264200"/>
          </a:xfrm>
          <a:prstGeom prst="rect">
            <a:avLst/>
          </a:prstGeom>
        </p:spPr>
      </p:pic>
      <p:sp>
        <p:nvSpPr>
          <p:cNvPr id="9" name="Text 4"/>
          <p:cNvSpPr/>
          <p:nvPr/>
        </p:nvSpPr>
        <p:spPr>
          <a:xfrm>
            <a:off x="1188958" y="3916442"/>
            <a:ext cx="2202061" cy="275273"/>
          </a:xfrm>
          <a:prstGeom prst="rect">
            <a:avLst/>
          </a:prstGeom>
          <a:noFill/>
          <a:ln/>
        </p:spPr>
        <p:txBody>
          <a:bodyPr wrap="none" lIns="0" tIns="0" rIns="0" bIns="0" rtlCol="0" anchor="t"/>
          <a:lstStyle/>
          <a:p>
            <a:pPr algn="l" indent="0" marL="0">
              <a:lnSpc>
                <a:spcPts val="2150"/>
              </a:lnSpc>
              <a:buNone/>
            </a:pPr>
            <a:r>
              <a:rPr lang="en-US" sz="1700" b="1" dirty="0">
                <a:solidFill>
                  <a:srgbClr val="DAD1E6"/>
                </a:solidFill>
                <a:latin typeface="Inconsolata Bold" pitchFamily="34" charset="0"/>
                <a:ea typeface="Inconsolata Bold" pitchFamily="34" charset="-122"/>
                <a:cs typeface="Inconsolata Bold" pitchFamily="34" charset="-120"/>
              </a:rPr>
              <a:t>SQL Command Mapping</a:t>
            </a:r>
            <a:endParaRPr lang="en-US" sz="1700" dirty="0"/>
          </a:p>
        </p:txBody>
      </p:sp>
      <p:sp>
        <p:nvSpPr>
          <p:cNvPr id="10" name="Text 5"/>
          <p:cNvSpPr/>
          <p:nvPr/>
        </p:nvSpPr>
        <p:spPr>
          <a:xfrm>
            <a:off x="1188958" y="4297323"/>
            <a:ext cx="7338536" cy="563880"/>
          </a:xfrm>
          <a:prstGeom prst="rect">
            <a:avLst/>
          </a:prstGeom>
          <a:noFill/>
          <a:ln/>
        </p:spPr>
        <p:txBody>
          <a:bodyPr wrap="square" lIns="0" tIns="0" rIns="0" bIns="0" rtlCol="0" anchor="t"/>
          <a:lstStyle/>
          <a:p>
            <a:pPr algn="l" indent="0" marL="0">
              <a:lnSpc>
                <a:spcPts val="2200"/>
              </a:lnSpc>
              <a:buNone/>
            </a:pPr>
            <a:r>
              <a:rPr lang="en-US" sz="1350" dirty="0">
                <a:solidFill>
                  <a:srgbClr val="DAD1E6"/>
                </a:solidFill>
                <a:latin typeface="Fira Sans" pitchFamily="34" charset="0"/>
                <a:ea typeface="Fira Sans" pitchFamily="34" charset="-122"/>
                <a:cs typeface="Fira Sans" pitchFamily="34" charset="-120"/>
              </a:rPr>
              <a:t>Each CRUD operation directly corresponds to specific SQL commands, providing a clear and powerful language for database interaction.</a:t>
            </a:r>
            <a:endParaRPr lang="en-US" sz="1350" dirty="0"/>
          </a:p>
        </p:txBody>
      </p:sp>
      <p:pic>
        <p:nvPicPr>
          <p:cNvPr id="11"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82585" y="5218807"/>
            <a:ext cx="264200" cy="264200"/>
          </a:xfrm>
          <a:prstGeom prst="rect">
            <a:avLst/>
          </a:prstGeom>
        </p:spPr>
      </p:pic>
      <p:sp>
        <p:nvSpPr>
          <p:cNvPr id="12" name="Text 6"/>
          <p:cNvSpPr/>
          <p:nvPr/>
        </p:nvSpPr>
        <p:spPr>
          <a:xfrm>
            <a:off x="1188958" y="5213509"/>
            <a:ext cx="3190518" cy="275273"/>
          </a:xfrm>
          <a:prstGeom prst="rect">
            <a:avLst/>
          </a:prstGeom>
          <a:noFill/>
          <a:ln/>
        </p:spPr>
        <p:txBody>
          <a:bodyPr wrap="none" lIns="0" tIns="0" rIns="0" bIns="0" rtlCol="0" anchor="t"/>
          <a:lstStyle/>
          <a:p>
            <a:pPr algn="l" indent="0" marL="0">
              <a:lnSpc>
                <a:spcPts val="2150"/>
              </a:lnSpc>
              <a:buNone/>
            </a:pPr>
            <a:r>
              <a:rPr lang="en-US" sz="1700" b="1" dirty="0">
                <a:solidFill>
                  <a:srgbClr val="DAD1E6"/>
                </a:solidFill>
                <a:latin typeface="Inconsolata Bold" pitchFamily="34" charset="0"/>
                <a:ea typeface="Inconsolata Bold" pitchFamily="34" charset="-122"/>
                <a:cs typeface="Inconsolata Bold" pitchFamily="34" charset="-120"/>
              </a:rPr>
              <a:t>Empowering Data Professionals</a:t>
            </a:r>
            <a:endParaRPr lang="en-US" sz="1700" dirty="0"/>
          </a:p>
        </p:txBody>
      </p:sp>
      <p:sp>
        <p:nvSpPr>
          <p:cNvPr id="13" name="Text 7"/>
          <p:cNvSpPr/>
          <p:nvPr/>
        </p:nvSpPr>
        <p:spPr>
          <a:xfrm>
            <a:off x="1188958" y="5594390"/>
            <a:ext cx="7338536" cy="563880"/>
          </a:xfrm>
          <a:prstGeom prst="rect">
            <a:avLst/>
          </a:prstGeom>
          <a:noFill/>
          <a:ln/>
        </p:spPr>
        <p:txBody>
          <a:bodyPr wrap="square" lIns="0" tIns="0" rIns="0" bIns="0" rtlCol="0" anchor="t"/>
          <a:lstStyle/>
          <a:p>
            <a:pPr algn="l" indent="0" marL="0">
              <a:lnSpc>
                <a:spcPts val="2200"/>
              </a:lnSpc>
              <a:buNone/>
            </a:pPr>
            <a:r>
              <a:rPr lang="en-US" sz="1350" dirty="0">
                <a:solidFill>
                  <a:srgbClr val="DAD1E6"/>
                </a:solidFill>
                <a:latin typeface="Fira Sans" pitchFamily="34" charset="0"/>
                <a:ea typeface="Fira Sans" pitchFamily="34" charset="-122"/>
                <a:cs typeface="Fira Sans" pitchFamily="34" charset="-120"/>
              </a:rPr>
              <a:t>Understanding CRUD is key for developers and DBAs, enabling them to design, implement, and maintain robust data-driven applications.</a:t>
            </a:r>
            <a:endParaRPr lang="en-US" sz="1350" dirty="0"/>
          </a:p>
        </p:txBody>
      </p:sp>
      <p:pic>
        <p:nvPicPr>
          <p:cNvPr id="14"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82585" y="6515874"/>
            <a:ext cx="264200" cy="264200"/>
          </a:xfrm>
          <a:prstGeom prst="rect">
            <a:avLst/>
          </a:prstGeom>
        </p:spPr>
      </p:pic>
      <p:sp>
        <p:nvSpPr>
          <p:cNvPr id="15" name="Text 8"/>
          <p:cNvSpPr/>
          <p:nvPr/>
        </p:nvSpPr>
        <p:spPr>
          <a:xfrm>
            <a:off x="1188958" y="6510576"/>
            <a:ext cx="2860477" cy="275273"/>
          </a:xfrm>
          <a:prstGeom prst="rect">
            <a:avLst/>
          </a:prstGeom>
          <a:noFill/>
          <a:ln/>
        </p:spPr>
        <p:txBody>
          <a:bodyPr wrap="none" lIns="0" tIns="0" rIns="0" bIns="0" rtlCol="0" anchor="t"/>
          <a:lstStyle/>
          <a:p>
            <a:pPr algn="l" indent="0" marL="0">
              <a:lnSpc>
                <a:spcPts val="2150"/>
              </a:lnSpc>
              <a:buNone/>
            </a:pPr>
            <a:r>
              <a:rPr lang="en-US" sz="1700" b="1" dirty="0">
                <a:solidFill>
                  <a:srgbClr val="DAD1E6"/>
                </a:solidFill>
                <a:latin typeface="Inconsolata Bold" pitchFamily="34" charset="0"/>
                <a:ea typeface="Inconsolata Bold" pitchFamily="34" charset="-122"/>
                <a:cs typeface="Inconsolata Bold" pitchFamily="34" charset="-120"/>
              </a:rPr>
              <a:t>Reliable, Scalable Systems</a:t>
            </a:r>
            <a:endParaRPr lang="en-US" sz="1700" dirty="0"/>
          </a:p>
        </p:txBody>
      </p:sp>
      <p:sp>
        <p:nvSpPr>
          <p:cNvPr id="16" name="Text 9"/>
          <p:cNvSpPr/>
          <p:nvPr/>
        </p:nvSpPr>
        <p:spPr>
          <a:xfrm>
            <a:off x="1188958" y="6891457"/>
            <a:ext cx="7338536" cy="563880"/>
          </a:xfrm>
          <a:prstGeom prst="rect">
            <a:avLst/>
          </a:prstGeom>
          <a:noFill/>
          <a:ln/>
        </p:spPr>
        <p:txBody>
          <a:bodyPr wrap="square" lIns="0" tIns="0" rIns="0" bIns="0" rtlCol="0" anchor="t"/>
          <a:lstStyle/>
          <a:p>
            <a:pPr algn="l" indent="0" marL="0">
              <a:lnSpc>
                <a:spcPts val="2200"/>
              </a:lnSpc>
              <a:buNone/>
            </a:pPr>
            <a:r>
              <a:rPr lang="en-US" sz="1350" dirty="0">
                <a:solidFill>
                  <a:srgbClr val="DAD1E6"/>
                </a:solidFill>
                <a:latin typeface="Fira Sans" pitchFamily="34" charset="0"/>
                <a:ea typeface="Fira Sans" pitchFamily="34" charset="-122"/>
                <a:cs typeface="Fira Sans" pitchFamily="34" charset="-120"/>
              </a:rPr>
              <a:t>Efficient and thoughtful use of CRUD ensures the development of reliable, scalable, and high-performing data systems that meet modern demands.</a:t>
            </a:r>
            <a:endParaRPr lang="en-US" sz="1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0076"/>
          </a:xfrm>
          <a:prstGeom prst="rect">
            <a:avLst/>
          </a:prstGeom>
        </p:spPr>
      </p:pic>
      <p:sp>
        <p:nvSpPr>
          <p:cNvPr id="3" name="Text 0"/>
          <p:cNvSpPr/>
          <p:nvPr/>
        </p:nvSpPr>
        <p:spPr>
          <a:xfrm>
            <a:off x="6123980" y="500896"/>
            <a:ext cx="4554498" cy="569238"/>
          </a:xfrm>
          <a:prstGeom prst="rect">
            <a:avLst/>
          </a:prstGeom>
          <a:noFill/>
          <a:ln/>
        </p:spPr>
        <p:txBody>
          <a:bodyPr wrap="none" lIns="0" tIns="0" rIns="0" bIns="0" rtlCol="0" anchor="t"/>
          <a:lstStyle/>
          <a:p>
            <a:pPr algn="l" indent="0" marL="0">
              <a:lnSpc>
                <a:spcPts val="4450"/>
              </a:lnSpc>
              <a:buNone/>
            </a:pPr>
            <a:r>
              <a:rPr lang="en-US" sz="3550" b="1" dirty="0">
                <a:solidFill>
                  <a:srgbClr val="F94CAF"/>
                </a:solidFill>
                <a:latin typeface="Inconsolata Bold" pitchFamily="34" charset="0"/>
                <a:ea typeface="Inconsolata Bold" pitchFamily="34" charset="-122"/>
                <a:cs typeface="Inconsolata Bold" pitchFamily="34" charset="-120"/>
              </a:rPr>
              <a:t>What is an RDBMS?</a:t>
            </a:r>
            <a:endParaRPr lang="en-US" sz="3550" dirty="0"/>
          </a:p>
        </p:txBody>
      </p:sp>
      <p:sp>
        <p:nvSpPr>
          <p:cNvPr id="4" name="Shape 1"/>
          <p:cNvSpPr/>
          <p:nvPr/>
        </p:nvSpPr>
        <p:spPr>
          <a:xfrm>
            <a:off x="6123980" y="1343382"/>
            <a:ext cx="7868841" cy="1678424"/>
          </a:xfrm>
          <a:prstGeom prst="roundRect">
            <a:avLst>
              <a:gd name="adj" fmla="val 6538"/>
            </a:avLst>
          </a:prstGeom>
          <a:solidFill>
            <a:srgbClr val="241631"/>
          </a:solidFill>
          <a:ln w="22860">
            <a:solidFill>
              <a:srgbClr val="5C4E69"/>
            </a:solidFill>
            <a:prstDash val="solid"/>
          </a:ln>
        </p:spPr>
      </p:sp>
      <p:pic>
        <p:nvPicPr>
          <p:cNvPr id="5" name="Image 1" descr="preencoded.png">    </p:cNvPr>
          <p:cNvPicPr>
            <a:picLocks noChangeAspect="1"/>
          </p:cNvPicPr>
          <p:nvPr/>
        </p:nvPicPr>
        <p:blipFill>
          <a:blip r:embed="rId2"/>
          <a:stretch>
            <a:fillRect/>
          </a:stretch>
        </p:blipFill>
        <p:spPr>
          <a:xfrm>
            <a:off x="6101120" y="1343382"/>
            <a:ext cx="91440" cy="1678424"/>
          </a:xfrm>
          <a:prstGeom prst="rect">
            <a:avLst/>
          </a:prstGeom>
        </p:spPr>
      </p:pic>
      <p:sp>
        <p:nvSpPr>
          <p:cNvPr id="6" name="Text 2"/>
          <p:cNvSpPr/>
          <p:nvPr/>
        </p:nvSpPr>
        <p:spPr>
          <a:xfrm>
            <a:off x="6397585" y="1548408"/>
            <a:ext cx="3187184" cy="284678"/>
          </a:xfrm>
          <a:prstGeom prst="rect">
            <a:avLst/>
          </a:prstGeom>
          <a:noFill/>
          <a:ln/>
        </p:spPr>
        <p:txBody>
          <a:bodyPr wrap="none" lIns="0" tIns="0" rIns="0" bIns="0" rtlCol="0" anchor="t"/>
          <a:lstStyle/>
          <a:p>
            <a:pPr algn="l" indent="0" marL="0">
              <a:lnSpc>
                <a:spcPts val="2200"/>
              </a:lnSpc>
              <a:buNone/>
            </a:pPr>
            <a:r>
              <a:rPr lang="en-US" sz="1750" b="1" dirty="0">
                <a:solidFill>
                  <a:srgbClr val="DAD1E6"/>
                </a:solidFill>
                <a:latin typeface="Inconsolata Bold" pitchFamily="34" charset="0"/>
                <a:ea typeface="Inconsolata Bold" pitchFamily="34" charset="-122"/>
                <a:cs typeface="Inconsolata Bold" pitchFamily="34" charset="-120"/>
              </a:rPr>
              <a:t>Structured Data Organization</a:t>
            </a:r>
            <a:endParaRPr lang="en-US" sz="1750" dirty="0"/>
          </a:p>
        </p:txBody>
      </p:sp>
      <p:sp>
        <p:nvSpPr>
          <p:cNvPr id="7" name="Text 3"/>
          <p:cNvSpPr/>
          <p:nvPr/>
        </p:nvSpPr>
        <p:spPr>
          <a:xfrm>
            <a:off x="6397585" y="1942386"/>
            <a:ext cx="7390209" cy="874395"/>
          </a:xfrm>
          <a:prstGeom prst="rect">
            <a:avLst/>
          </a:prstGeom>
          <a:noFill/>
          <a:ln/>
        </p:spPr>
        <p:txBody>
          <a:bodyPr wrap="square" lIns="0" tIns="0" rIns="0" bIns="0" rtlCol="0" anchor="t"/>
          <a:lstStyle/>
          <a:p>
            <a:pPr algn="l" indent="0" marL="0">
              <a:lnSpc>
                <a:spcPts val="2250"/>
              </a:lnSpc>
              <a:buNone/>
            </a:pPr>
            <a:r>
              <a:rPr lang="en-US" sz="1400" dirty="0">
                <a:solidFill>
                  <a:srgbClr val="DAD1E6"/>
                </a:solidFill>
                <a:latin typeface="Fira Sans" pitchFamily="34" charset="0"/>
                <a:ea typeface="Fira Sans" pitchFamily="34" charset="-122"/>
                <a:cs typeface="Fira Sans" pitchFamily="34" charset="-120"/>
              </a:rPr>
              <a:t>A Relational Database Management System (RDBMS) organizes data into structured tables, where information is stored in rows and columns, establishing clear relationships between data points.</a:t>
            </a:r>
            <a:endParaRPr lang="en-US" sz="1400" dirty="0"/>
          </a:p>
        </p:txBody>
      </p:sp>
      <p:sp>
        <p:nvSpPr>
          <p:cNvPr id="8" name="Shape 4"/>
          <p:cNvSpPr/>
          <p:nvPr/>
        </p:nvSpPr>
        <p:spPr>
          <a:xfrm>
            <a:off x="6123980" y="3203972"/>
            <a:ext cx="7868841" cy="1386959"/>
          </a:xfrm>
          <a:prstGeom prst="roundRect">
            <a:avLst>
              <a:gd name="adj" fmla="val 7911"/>
            </a:avLst>
          </a:prstGeom>
          <a:solidFill>
            <a:srgbClr val="241631"/>
          </a:solidFill>
          <a:ln w="22860">
            <a:solidFill>
              <a:srgbClr val="5C4E69"/>
            </a:solidFill>
            <a:prstDash val="solid"/>
          </a:ln>
        </p:spPr>
      </p:sp>
      <p:pic>
        <p:nvPicPr>
          <p:cNvPr id="9" name="Image 2" descr="preencoded.png">    </p:cNvPr>
          <p:cNvPicPr>
            <a:picLocks noChangeAspect="1"/>
          </p:cNvPicPr>
          <p:nvPr/>
        </p:nvPicPr>
        <p:blipFill>
          <a:blip r:embed="rId3"/>
          <a:stretch>
            <a:fillRect/>
          </a:stretch>
        </p:blipFill>
        <p:spPr>
          <a:xfrm>
            <a:off x="6101120" y="3203972"/>
            <a:ext cx="91440" cy="1386959"/>
          </a:xfrm>
          <a:prstGeom prst="rect">
            <a:avLst/>
          </a:prstGeom>
        </p:spPr>
      </p:pic>
      <p:sp>
        <p:nvSpPr>
          <p:cNvPr id="10" name="Text 5"/>
          <p:cNvSpPr/>
          <p:nvPr/>
        </p:nvSpPr>
        <p:spPr>
          <a:xfrm>
            <a:off x="6397585" y="3408998"/>
            <a:ext cx="2618065" cy="284678"/>
          </a:xfrm>
          <a:prstGeom prst="rect">
            <a:avLst/>
          </a:prstGeom>
          <a:noFill/>
          <a:ln/>
        </p:spPr>
        <p:txBody>
          <a:bodyPr wrap="none" lIns="0" tIns="0" rIns="0" bIns="0" rtlCol="0" anchor="t"/>
          <a:lstStyle/>
          <a:p>
            <a:pPr algn="l" indent="0" marL="0">
              <a:lnSpc>
                <a:spcPts val="2200"/>
              </a:lnSpc>
              <a:buNone/>
            </a:pPr>
            <a:r>
              <a:rPr lang="en-US" sz="1750" b="1" dirty="0">
                <a:solidFill>
                  <a:srgbClr val="DAD1E6"/>
                </a:solidFill>
                <a:latin typeface="Inconsolata Bold" pitchFamily="34" charset="0"/>
                <a:ea typeface="Inconsolata Bold" pitchFamily="34" charset="-122"/>
                <a:cs typeface="Inconsolata Bold" pitchFamily="34" charset="-120"/>
              </a:rPr>
              <a:t>SQL for Data Management</a:t>
            </a:r>
            <a:endParaRPr lang="en-US" sz="1750" dirty="0"/>
          </a:p>
        </p:txBody>
      </p:sp>
      <p:sp>
        <p:nvSpPr>
          <p:cNvPr id="11" name="Text 6"/>
          <p:cNvSpPr/>
          <p:nvPr/>
        </p:nvSpPr>
        <p:spPr>
          <a:xfrm>
            <a:off x="6397585" y="3802975"/>
            <a:ext cx="7390209" cy="582930"/>
          </a:xfrm>
          <a:prstGeom prst="rect">
            <a:avLst/>
          </a:prstGeom>
          <a:noFill/>
          <a:ln/>
        </p:spPr>
        <p:txBody>
          <a:bodyPr wrap="square" lIns="0" tIns="0" rIns="0" bIns="0" rtlCol="0" anchor="t"/>
          <a:lstStyle/>
          <a:p>
            <a:pPr algn="l" indent="0" marL="0">
              <a:lnSpc>
                <a:spcPts val="2250"/>
              </a:lnSpc>
              <a:buNone/>
            </a:pPr>
            <a:r>
              <a:rPr lang="en-US" sz="1400" dirty="0">
                <a:solidFill>
                  <a:srgbClr val="DAD1E6"/>
                </a:solidFill>
                <a:latin typeface="Fira Sans" pitchFamily="34" charset="0"/>
                <a:ea typeface="Fira Sans" pitchFamily="34" charset="-122"/>
                <a:cs typeface="Fira Sans" pitchFamily="34" charset="-120"/>
              </a:rPr>
              <a:t>RDBMS relies on Structured Query Language (SQL) for efficient data definition, manipulation, and control, allowing powerful interaction with the database.</a:t>
            </a:r>
            <a:endParaRPr lang="en-US" sz="1400" dirty="0"/>
          </a:p>
        </p:txBody>
      </p:sp>
      <p:sp>
        <p:nvSpPr>
          <p:cNvPr id="12" name="Shape 7"/>
          <p:cNvSpPr/>
          <p:nvPr/>
        </p:nvSpPr>
        <p:spPr>
          <a:xfrm>
            <a:off x="6123980" y="4773097"/>
            <a:ext cx="7868841" cy="1386959"/>
          </a:xfrm>
          <a:prstGeom prst="roundRect">
            <a:avLst>
              <a:gd name="adj" fmla="val 7911"/>
            </a:avLst>
          </a:prstGeom>
          <a:solidFill>
            <a:srgbClr val="241631"/>
          </a:solidFill>
          <a:ln w="22860">
            <a:solidFill>
              <a:srgbClr val="5C4E69"/>
            </a:solidFill>
            <a:prstDash val="solid"/>
          </a:ln>
        </p:spPr>
      </p:sp>
      <p:pic>
        <p:nvPicPr>
          <p:cNvPr id="13" name="Image 3" descr="preencoded.png">    </p:cNvPr>
          <p:cNvPicPr>
            <a:picLocks noChangeAspect="1"/>
          </p:cNvPicPr>
          <p:nvPr/>
        </p:nvPicPr>
        <p:blipFill>
          <a:blip r:embed="rId4"/>
          <a:stretch>
            <a:fillRect/>
          </a:stretch>
        </p:blipFill>
        <p:spPr>
          <a:xfrm>
            <a:off x="6101120" y="4773097"/>
            <a:ext cx="91440" cy="1386959"/>
          </a:xfrm>
          <a:prstGeom prst="rect">
            <a:avLst/>
          </a:prstGeom>
        </p:spPr>
      </p:pic>
      <p:sp>
        <p:nvSpPr>
          <p:cNvPr id="14" name="Text 8"/>
          <p:cNvSpPr/>
          <p:nvPr/>
        </p:nvSpPr>
        <p:spPr>
          <a:xfrm>
            <a:off x="6397585" y="4978122"/>
            <a:ext cx="2959537" cy="284678"/>
          </a:xfrm>
          <a:prstGeom prst="rect">
            <a:avLst/>
          </a:prstGeom>
          <a:noFill/>
          <a:ln/>
        </p:spPr>
        <p:txBody>
          <a:bodyPr wrap="none" lIns="0" tIns="0" rIns="0" bIns="0" rtlCol="0" anchor="t"/>
          <a:lstStyle/>
          <a:p>
            <a:pPr algn="l" indent="0" marL="0">
              <a:lnSpc>
                <a:spcPts val="2200"/>
              </a:lnSpc>
              <a:buNone/>
            </a:pPr>
            <a:r>
              <a:rPr lang="en-US" sz="1750" b="1" dirty="0">
                <a:solidFill>
                  <a:srgbClr val="DAD1E6"/>
                </a:solidFill>
                <a:latin typeface="Inconsolata Bold" pitchFamily="34" charset="0"/>
                <a:ea typeface="Inconsolata Bold" pitchFamily="34" charset="-122"/>
                <a:cs typeface="Inconsolata Bold" pitchFamily="34" charset="-120"/>
              </a:rPr>
              <a:t>Industry Standard Examples</a:t>
            </a:r>
            <a:endParaRPr lang="en-US" sz="1750" dirty="0"/>
          </a:p>
        </p:txBody>
      </p:sp>
      <p:sp>
        <p:nvSpPr>
          <p:cNvPr id="15" name="Text 9"/>
          <p:cNvSpPr/>
          <p:nvPr/>
        </p:nvSpPr>
        <p:spPr>
          <a:xfrm>
            <a:off x="6397585" y="5372100"/>
            <a:ext cx="7390209" cy="582930"/>
          </a:xfrm>
          <a:prstGeom prst="rect">
            <a:avLst/>
          </a:prstGeom>
          <a:noFill/>
          <a:ln/>
        </p:spPr>
        <p:txBody>
          <a:bodyPr wrap="square" lIns="0" tIns="0" rIns="0" bIns="0" rtlCol="0" anchor="t"/>
          <a:lstStyle/>
          <a:p>
            <a:pPr algn="l" indent="0" marL="0">
              <a:lnSpc>
                <a:spcPts val="2250"/>
              </a:lnSpc>
              <a:buNone/>
            </a:pPr>
            <a:r>
              <a:rPr lang="en-US" sz="1400" dirty="0">
                <a:solidFill>
                  <a:srgbClr val="DAD1E6"/>
                </a:solidFill>
                <a:latin typeface="Fira Sans" pitchFamily="34" charset="0"/>
                <a:ea typeface="Fira Sans" pitchFamily="34" charset="-122"/>
                <a:cs typeface="Fira Sans" pitchFamily="34" charset="-120"/>
              </a:rPr>
              <a:t>Leading RDBMS platforms include Oracle, MySQL, Microsoft SQL Server, and PostgreSQL, each offering robust features for diverse applications.</a:t>
            </a:r>
            <a:endParaRPr lang="en-US" sz="1400" dirty="0"/>
          </a:p>
        </p:txBody>
      </p:sp>
      <p:sp>
        <p:nvSpPr>
          <p:cNvPr id="16" name="Shape 10"/>
          <p:cNvSpPr/>
          <p:nvPr/>
        </p:nvSpPr>
        <p:spPr>
          <a:xfrm>
            <a:off x="6123980" y="6342221"/>
            <a:ext cx="7868841" cy="1386959"/>
          </a:xfrm>
          <a:prstGeom prst="roundRect">
            <a:avLst>
              <a:gd name="adj" fmla="val 7911"/>
            </a:avLst>
          </a:prstGeom>
          <a:solidFill>
            <a:srgbClr val="241631"/>
          </a:solidFill>
          <a:ln w="22860">
            <a:solidFill>
              <a:srgbClr val="5C4E69"/>
            </a:solidFill>
            <a:prstDash val="solid"/>
          </a:ln>
        </p:spPr>
      </p:sp>
      <p:pic>
        <p:nvPicPr>
          <p:cNvPr id="17" name="Image 4" descr="preencoded.png">    </p:cNvPr>
          <p:cNvPicPr>
            <a:picLocks noChangeAspect="1"/>
          </p:cNvPicPr>
          <p:nvPr/>
        </p:nvPicPr>
        <p:blipFill>
          <a:blip r:embed="rId5"/>
          <a:stretch>
            <a:fillRect/>
          </a:stretch>
        </p:blipFill>
        <p:spPr>
          <a:xfrm>
            <a:off x="6101120" y="6342221"/>
            <a:ext cx="91440" cy="1386959"/>
          </a:xfrm>
          <a:prstGeom prst="rect">
            <a:avLst/>
          </a:prstGeom>
        </p:spPr>
      </p:pic>
      <p:sp>
        <p:nvSpPr>
          <p:cNvPr id="18" name="Text 11"/>
          <p:cNvSpPr/>
          <p:nvPr/>
        </p:nvSpPr>
        <p:spPr>
          <a:xfrm>
            <a:off x="6397585" y="6547247"/>
            <a:ext cx="2618065" cy="284678"/>
          </a:xfrm>
          <a:prstGeom prst="rect">
            <a:avLst/>
          </a:prstGeom>
          <a:noFill/>
          <a:ln/>
        </p:spPr>
        <p:txBody>
          <a:bodyPr wrap="none" lIns="0" tIns="0" rIns="0" bIns="0" rtlCol="0" anchor="t"/>
          <a:lstStyle/>
          <a:p>
            <a:pPr algn="l" indent="0" marL="0">
              <a:lnSpc>
                <a:spcPts val="2200"/>
              </a:lnSpc>
              <a:buNone/>
            </a:pPr>
            <a:r>
              <a:rPr lang="en-US" sz="1750" b="1" dirty="0">
                <a:solidFill>
                  <a:srgbClr val="DAD1E6"/>
                </a:solidFill>
                <a:latin typeface="Inconsolata Bold" pitchFamily="34" charset="0"/>
                <a:ea typeface="Inconsolata Bold" pitchFamily="34" charset="-122"/>
                <a:cs typeface="Inconsolata Bold" pitchFamily="34" charset="-120"/>
              </a:rPr>
              <a:t>Ensuring Data Integrity</a:t>
            </a:r>
            <a:endParaRPr lang="en-US" sz="1750" dirty="0"/>
          </a:p>
        </p:txBody>
      </p:sp>
      <p:sp>
        <p:nvSpPr>
          <p:cNvPr id="19" name="Text 12"/>
          <p:cNvSpPr/>
          <p:nvPr/>
        </p:nvSpPr>
        <p:spPr>
          <a:xfrm>
            <a:off x="6397585" y="6941225"/>
            <a:ext cx="7390209" cy="582930"/>
          </a:xfrm>
          <a:prstGeom prst="rect">
            <a:avLst/>
          </a:prstGeom>
          <a:noFill/>
          <a:ln/>
        </p:spPr>
        <p:txBody>
          <a:bodyPr wrap="square" lIns="0" tIns="0" rIns="0" bIns="0" rtlCol="0" anchor="t"/>
          <a:lstStyle/>
          <a:p>
            <a:pPr algn="l" indent="0" marL="0">
              <a:lnSpc>
                <a:spcPts val="2250"/>
              </a:lnSpc>
              <a:buNone/>
            </a:pPr>
            <a:r>
              <a:rPr lang="en-US" sz="1400" dirty="0">
                <a:solidFill>
                  <a:srgbClr val="DAD1E6"/>
                </a:solidFill>
                <a:latin typeface="Fira Sans" pitchFamily="34" charset="0"/>
                <a:ea typeface="Fira Sans" pitchFamily="34" charset="-122"/>
                <a:cs typeface="Fira Sans" pitchFamily="34" charset="-120"/>
              </a:rPr>
              <a:t>RDBMS ensures data integrity through well-defined relationships, constraints, and efficient querying, making data reliable and easily accessible.</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15885" y="326827"/>
            <a:ext cx="5792748" cy="371237"/>
          </a:xfrm>
          <a:prstGeom prst="rect">
            <a:avLst/>
          </a:prstGeom>
          <a:noFill/>
          <a:ln/>
        </p:spPr>
        <p:txBody>
          <a:bodyPr wrap="none" lIns="0" tIns="0" rIns="0" bIns="0" rtlCol="0" anchor="t"/>
          <a:lstStyle/>
          <a:p>
            <a:pPr algn="l" indent="0" marL="0">
              <a:lnSpc>
                <a:spcPts val="2900"/>
              </a:lnSpc>
              <a:buNone/>
            </a:pPr>
            <a:r>
              <a:rPr lang="en-US" sz="2300" b="1" dirty="0">
                <a:solidFill>
                  <a:srgbClr val="F94CAF"/>
                </a:solidFill>
                <a:latin typeface="Inconsolata Bold" pitchFamily="34" charset="0"/>
                <a:ea typeface="Inconsolata Bold" pitchFamily="34" charset="-122"/>
                <a:cs typeface="Inconsolata Bold" pitchFamily="34" charset="-120"/>
              </a:rPr>
              <a:t>CRUD: The Foundation of Data Management</a:t>
            </a:r>
            <a:endParaRPr lang="en-US" sz="2300" dirty="0"/>
          </a:p>
        </p:txBody>
      </p:sp>
      <p:sp>
        <p:nvSpPr>
          <p:cNvPr id="3" name="Text 1"/>
          <p:cNvSpPr/>
          <p:nvPr/>
        </p:nvSpPr>
        <p:spPr>
          <a:xfrm>
            <a:off x="415885" y="935712"/>
            <a:ext cx="13798629" cy="190024"/>
          </a:xfrm>
          <a:prstGeom prst="rect">
            <a:avLst/>
          </a:prstGeom>
          <a:noFill/>
          <a:ln/>
        </p:spPr>
        <p:txBody>
          <a:bodyPr wrap="none" lIns="0" tIns="0" rIns="0" bIns="0" rtlCol="0" anchor="t"/>
          <a:lstStyle/>
          <a:p>
            <a:pPr algn="l" indent="0" marL="0">
              <a:lnSpc>
                <a:spcPts val="1450"/>
              </a:lnSpc>
              <a:buNone/>
            </a:pPr>
            <a:r>
              <a:rPr lang="en-US" sz="900" dirty="0">
                <a:solidFill>
                  <a:srgbClr val="DAD1E6"/>
                </a:solidFill>
                <a:latin typeface="Fira Sans" pitchFamily="34" charset="0"/>
                <a:ea typeface="Fira Sans" pitchFamily="34" charset="-122"/>
                <a:cs typeface="Fira Sans" pitchFamily="34" charset="-120"/>
              </a:rPr>
              <a:t>At the heart of all persistent data management lie four fundamental operations.</a:t>
            </a:r>
            <a:endParaRPr lang="en-US" sz="900" dirty="0"/>
          </a:p>
        </p:txBody>
      </p:sp>
      <p:sp>
        <p:nvSpPr>
          <p:cNvPr id="4" name="Shape 2"/>
          <p:cNvSpPr/>
          <p:nvPr/>
        </p:nvSpPr>
        <p:spPr>
          <a:xfrm>
            <a:off x="415885" y="1259324"/>
            <a:ext cx="6839903" cy="356473"/>
          </a:xfrm>
          <a:prstGeom prst="roundRect">
            <a:avLst>
              <a:gd name="adj" fmla="val 480093"/>
            </a:avLst>
          </a:prstGeom>
          <a:solidFill>
            <a:srgbClr val="433550"/>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746659" y="1348383"/>
            <a:ext cx="178237" cy="178237"/>
          </a:xfrm>
          <a:prstGeom prst="rect">
            <a:avLst/>
          </a:prstGeom>
        </p:spPr>
      </p:pic>
      <p:sp>
        <p:nvSpPr>
          <p:cNvPr id="6" name="Text 3"/>
          <p:cNvSpPr/>
          <p:nvPr/>
        </p:nvSpPr>
        <p:spPr>
          <a:xfrm>
            <a:off x="534710" y="1734622"/>
            <a:ext cx="1485543" cy="185738"/>
          </a:xfrm>
          <a:prstGeom prst="rect">
            <a:avLst/>
          </a:prstGeom>
          <a:noFill/>
          <a:ln/>
        </p:spPr>
        <p:txBody>
          <a:bodyPr wrap="none" lIns="0" tIns="0" rIns="0" bIns="0" rtlCol="0" anchor="t"/>
          <a:lstStyle/>
          <a:p>
            <a:pPr algn="l" indent="0" marL="0">
              <a:lnSpc>
                <a:spcPts val="1450"/>
              </a:lnSpc>
              <a:buNone/>
            </a:pPr>
            <a:r>
              <a:rPr lang="en-US" sz="1150" b="1" dirty="0">
                <a:solidFill>
                  <a:srgbClr val="DAD1E6"/>
                </a:solidFill>
                <a:latin typeface="Inconsolata Bold" pitchFamily="34" charset="0"/>
                <a:ea typeface="Inconsolata Bold" pitchFamily="34" charset="-122"/>
                <a:cs typeface="Inconsolata Bold" pitchFamily="34" charset="-120"/>
              </a:rPr>
              <a:t>Create</a:t>
            </a:r>
            <a:endParaRPr lang="en-US" sz="1150" dirty="0"/>
          </a:p>
        </p:txBody>
      </p:sp>
      <p:sp>
        <p:nvSpPr>
          <p:cNvPr id="7" name="Shape 4"/>
          <p:cNvSpPr/>
          <p:nvPr/>
        </p:nvSpPr>
        <p:spPr>
          <a:xfrm>
            <a:off x="7374612" y="1259324"/>
            <a:ext cx="6839903" cy="356473"/>
          </a:xfrm>
          <a:prstGeom prst="roundRect">
            <a:avLst>
              <a:gd name="adj" fmla="val 480093"/>
            </a:avLst>
          </a:prstGeom>
          <a:solidFill>
            <a:srgbClr val="433550"/>
          </a:solidFill>
          <a:ln/>
        </p:spPr>
      </p:sp>
      <p:pic>
        <p:nvPicPr>
          <p:cNvPr id="8"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05386" y="1348383"/>
            <a:ext cx="178237" cy="178237"/>
          </a:xfrm>
          <a:prstGeom prst="rect">
            <a:avLst/>
          </a:prstGeom>
        </p:spPr>
      </p:pic>
      <p:sp>
        <p:nvSpPr>
          <p:cNvPr id="9" name="Text 5"/>
          <p:cNvSpPr/>
          <p:nvPr/>
        </p:nvSpPr>
        <p:spPr>
          <a:xfrm>
            <a:off x="7493437" y="1734622"/>
            <a:ext cx="1485543" cy="185738"/>
          </a:xfrm>
          <a:prstGeom prst="rect">
            <a:avLst/>
          </a:prstGeom>
          <a:noFill/>
          <a:ln/>
        </p:spPr>
        <p:txBody>
          <a:bodyPr wrap="none" lIns="0" tIns="0" rIns="0" bIns="0" rtlCol="0" anchor="t"/>
          <a:lstStyle/>
          <a:p>
            <a:pPr algn="l" indent="0" marL="0">
              <a:lnSpc>
                <a:spcPts val="1450"/>
              </a:lnSpc>
              <a:buNone/>
            </a:pPr>
            <a:r>
              <a:rPr lang="en-US" sz="1150" b="1" dirty="0">
                <a:solidFill>
                  <a:srgbClr val="DAD1E6"/>
                </a:solidFill>
                <a:latin typeface="Inconsolata Bold" pitchFamily="34" charset="0"/>
                <a:ea typeface="Inconsolata Bold" pitchFamily="34" charset="-122"/>
                <a:cs typeface="Inconsolata Bold" pitchFamily="34" charset="-120"/>
              </a:rPr>
              <a:t>Read</a:t>
            </a:r>
            <a:endParaRPr lang="en-US" sz="1150" dirty="0"/>
          </a:p>
        </p:txBody>
      </p:sp>
      <p:sp>
        <p:nvSpPr>
          <p:cNvPr id="10" name="Shape 6"/>
          <p:cNvSpPr/>
          <p:nvPr/>
        </p:nvSpPr>
        <p:spPr>
          <a:xfrm>
            <a:off x="415885" y="2158008"/>
            <a:ext cx="6839903" cy="356473"/>
          </a:xfrm>
          <a:prstGeom prst="roundRect">
            <a:avLst>
              <a:gd name="adj" fmla="val 480093"/>
            </a:avLst>
          </a:prstGeom>
          <a:solidFill>
            <a:srgbClr val="433550"/>
          </a:solidFill>
          <a:ln/>
        </p:spPr>
      </p:sp>
      <p:pic>
        <p:nvPicPr>
          <p:cNvPr id="11"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46659" y="2247067"/>
            <a:ext cx="178237" cy="178237"/>
          </a:xfrm>
          <a:prstGeom prst="rect">
            <a:avLst/>
          </a:prstGeom>
        </p:spPr>
      </p:pic>
      <p:sp>
        <p:nvSpPr>
          <p:cNvPr id="12" name="Text 7"/>
          <p:cNvSpPr/>
          <p:nvPr/>
        </p:nvSpPr>
        <p:spPr>
          <a:xfrm>
            <a:off x="534710" y="2633305"/>
            <a:ext cx="1485543" cy="185738"/>
          </a:xfrm>
          <a:prstGeom prst="rect">
            <a:avLst/>
          </a:prstGeom>
          <a:noFill/>
          <a:ln/>
        </p:spPr>
        <p:txBody>
          <a:bodyPr wrap="none" lIns="0" tIns="0" rIns="0" bIns="0" rtlCol="0" anchor="t"/>
          <a:lstStyle/>
          <a:p>
            <a:pPr algn="l" indent="0" marL="0">
              <a:lnSpc>
                <a:spcPts val="1450"/>
              </a:lnSpc>
              <a:buNone/>
            </a:pPr>
            <a:r>
              <a:rPr lang="en-US" sz="1150" b="1" dirty="0">
                <a:solidFill>
                  <a:srgbClr val="DAD1E6"/>
                </a:solidFill>
                <a:latin typeface="Inconsolata Bold" pitchFamily="34" charset="0"/>
                <a:ea typeface="Inconsolata Bold" pitchFamily="34" charset="-122"/>
                <a:cs typeface="Inconsolata Bold" pitchFamily="34" charset="-120"/>
              </a:rPr>
              <a:t>Update</a:t>
            </a:r>
            <a:endParaRPr lang="en-US" sz="1150" dirty="0"/>
          </a:p>
        </p:txBody>
      </p:sp>
      <p:sp>
        <p:nvSpPr>
          <p:cNvPr id="13" name="Shape 8"/>
          <p:cNvSpPr/>
          <p:nvPr/>
        </p:nvSpPr>
        <p:spPr>
          <a:xfrm>
            <a:off x="7374612" y="2158008"/>
            <a:ext cx="6839903" cy="356473"/>
          </a:xfrm>
          <a:prstGeom prst="roundRect">
            <a:avLst>
              <a:gd name="adj" fmla="val 480093"/>
            </a:avLst>
          </a:prstGeom>
          <a:solidFill>
            <a:srgbClr val="433550"/>
          </a:solidFill>
          <a:ln/>
        </p:spPr>
      </p:sp>
      <p:pic>
        <p:nvPicPr>
          <p:cNvPr id="14"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705386" y="2247067"/>
            <a:ext cx="178237" cy="178237"/>
          </a:xfrm>
          <a:prstGeom prst="rect">
            <a:avLst/>
          </a:prstGeom>
        </p:spPr>
      </p:pic>
      <p:sp>
        <p:nvSpPr>
          <p:cNvPr id="15" name="Text 9"/>
          <p:cNvSpPr/>
          <p:nvPr/>
        </p:nvSpPr>
        <p:spPr>
          <a:xfrm>
            <a:off x="7493437" y="2633305"/>
            <a:ext cx="1485543" cy="185738"/>
          </a:xfrm>
          <a:prstGeom prst="rect">
            <a:avLst/>
          </a:prstGeom>
          <a:noFill/>
          <a:ln/>
        </p:spPr>
        <p:txBody>
          <a:bodyPr wrap="none" lIns="0" tIns="0" rIns="0" bIns="0" rtlCol="0" anchor="t"/>
          <a:lstStyle/>
          <a:p>
            <a:pPr algn="l" indent="0" marL="0">
              <a:lnSpc>
                <a:spcPts val="1450"/>
              </a:lnSpc>
              <a:buNone/>
            </a:pPr>
            <a:r>
              <a:rPr lang="en-US" sz="1150" b="1" dirty="0">
                <a:solidFill>
                  <a:srgbClr val="DAD1E6"/>
                </a:solidFill>
                <a:latin typeface="Inconsolata Bold" pitchFamily="34" charset="0"/>
                <a:ea typeface="Inconsolata Bold" pitchFamily="34" charset="-122"/>
                <a:cs typeface="Inconsolata Bold" pitchFamily="34" charset="-120"/>
              </a:rPr>
              <a:t>Delete</a:t>
            </a:r>
            <a:endParaRPr lang="en-US" sz="1150" dirty="0"/>
          </a:p>
        </p:txBody>
      </p:sp>
      <p:sp>
        <p:nvSpPr>
          <p:cNvPr id="16" name="Text 10"/>
          <p:cNvSpPr/>
          <p:nvPr/>
        </p:nvSpPr>
        <p:spPr>
          <a:xfrm>
            <a:off x="415885" y="3178373"/>
            <a:ext cx="6754416" cy="380047"/>
          </a:xfrm>
          <a:prstGeom prst="rect">
            <a:avLst/>
          </a:prstGeom>
          <a:noFill/>
          <a:ln/>
        </p:spPr>
        <p:txBody>
          <a:bodyPr wrap="square" lIns="0" tIns="0" rIns="0" bIns="0" rtlCol="0" anchor="t"/>
          <a:lstStyle/>
          <a:p>
            <a:pPr algn="l" indent="0" marL="0">
              <a:lnSpc>
                <a:spcPts val="1450"/>
              </a:lnSpc>
              <a:buNone/>
            </a:pPr>
            <a:r>
              <a:rPr lang="en-US" sz="900" dirty="0">
                <a:solidFill>
                  <a:srgbClr val="DAD1E6"/>
                </a:solidFill>
                <a:latin typeface="Fira Sans" pitchFamily="34" charset="0"/>
                <a:ea typeface="Fira Sans" pitchFamily="34" charset="-122"/>
                <a:cs typeface="Fira Sans" pitchFamily="34" charset="-120"/>
              </a:rPr>
              <a:t>Coined by James Martin in 1983, CRUD operations are the essential building blocks for interacting with any database, whether relational or NoSQL. They represent the complete lifecycle of data, from its inception to its removal.</a:t>
            </a:r>
            <a:endParaRPr lang="en-US" sz="900" dirty="0"/>
          </a:p>
        </p:txBody>
      </p:sp>
      <p:pic>
        <p:nvPicPr>
          <p:cNvPr id="17" name="Image 4" descr="preencoded.png">    </p:cNvPr>
          <p:cNvPicPr>
            <a:picLocks noChangeAspect="1"/>
          </p:cNvPicPr>
          <p:nvPr/>
        </p:nvPicPr>
        <p:blipFill>
          <a:blip r:embed="rId9"/>
          <a:stretch>
            <a:fillRect/>
          </a:stretch>
        </p:blipFill>
        <p:spPr>
          <a:xfrm>
            <a:off x="7467719" y="3205043"/>
            <a:ext cx="6754416" cy="675441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892612"/>
            <a:ext cx="9355098" cy="708779"/>
          </a:xfrm>
          <a:prstGeom prst="rect">
            <a:avLst/>
          </a:prstGeom>
          <a:noFill/>
          <a:ln/>
        </p:spPr>
        <p:txBody>
          <a:bodyPr wrap="non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Create Operation: Adding New Data</a:t>
            </a:r>
            <a:endParaRPr lang="en-US" sz="4450" dirty="0"/>
          </a:p>
        </p:txBody>
      </p:sp>
      <p:sp>
        <p:nvSpPr>
          <p:cNvPr id="3" name="Text 1"/>
          <p:cNvSpPr/>
          <p:nvPr/>
        </p:nvSpPr>
        <p:spPr>
          <a:xfrm>
            <a:off x="793790" y="2168366"/>
            <a:ext cx="2975491" cy="354330"/>
          </a:xfrm>
          <a:prstGeom prst="rect">
            <a:avLst/>
          </a:prstGeom>
          <a:noFill/>
          <a:ln/>
        </p:spPr>
        <p:txBody>
          <a:bodyPr wrap="none" lIns="0" tIns="0" rIns="0" bIns="0" rtlCol="0" anchor="t"/>
          <a:lstStyle/>
          <a:p>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Inserting New Records</a:t>
            </a:r>
            <a:endParaRPr lang="en-US" sz="2200" dirty="0"/>
          </a:p>
        </p:txBody>
      </p:sp>
      <p:sp>
        <p:nvSpPr>
          <p:cNvPr id="4" name="Text 2"/>
          <p:cNvSpPr/>
          <p:nvPr/>
        </p:nvSpPr>
        <p:spPr>
          <a:xfrm>
            <a:off x="793790" y="2749510"/>
            <a:ext cx="7604284"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The Create operation allows you to introduce new data entries into your database. This is typically done by inserting a new row into a specified table, populating it with relevant information.</a:t>
            </a:r>
            <a:endParaRPr lang="en-US" sz="1750" dirty="0"/>
          </a:p>
        </p:txBody>
      </p:sp>
      <p:sp>
        <p:nvSpPr>
          <p:cNvPr id="5" name="Text 3"/>
          <p:cNvSpPr/>
          <p:nvPr/>
        </p:nvSpPr>
        <p:spPr>
          <a:xfrm>
            <a:off x="793790" y="4065032"/>
            <a:ext cx="3400663" cy="354330"/>
          </a:xfrm>
          <a:prstGeom prst="rect">
            <a:avLst/>
          </a:prstGeom>
          <a:noFill/>
          <a:ln/>
        </p:spPr>
        <p:txBody>
          <a:bodyPr wrap="none" lIns="0" tIns="0" rIns="0" bIns="0" rtlCol="0" anchor="t"/>
          <a:lstStyle/>
          <a:p>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SQL Command: </a:t>
            </a:r>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INSERT INTO</a:t>
            </a:r>
            <a:endParaRPr lang="en-US" sz="2200" dirty="0"/>
          </a:p>
        </p:txBody>
      </p:sp>
      <p:sp>
        <p:nvSpPr>
          <p:cNvPr id="6" name="Shape 4"/>
          <p:cNvSpPr/>
          <p:nvPr/>
        </p:nvSpPr>
        <p:spPr>
          <a:xfrm>
            <a:off x="793790" y="4674513"/>
            <a:ext cx="7604284" cy="702945"/>
          </a:xfrm>
          <a:prstGeom prst="roundRect">
            <a:avLst>
              <a:gd name="adj" fmla="val 4840"/>
            </a:avLst>
          </a:prstGeom>
          <a:solidFill>
            <a:srgbClr val="31233E"/>
          </a:solidFill>
          <a:ln/>
        </p:spPr>
      </p:sp>
      <p:sp>
        <p:nvSpPr>
          <p:cNvPr id="7" name="Shape 5"/>
          <p:cNvSpPr/>
          <p:nvPr/>
        </p:nvSpPr>
        <p:spPr>
          <a:xfrm>
            <a:off x="782479" y="4674513"/>
            <a:ext cx="7626906" cy="702945"/>
          </a:xfrm>
          <a:prstGeom prst="roundRect">
            <a:avLst>
              <a:gd name="adj" fmla="val 4840"/>
            </a:avLst>
          </a:prstGeom>
          <a:solidFill>
            <a:srgbClr val="31233E"/>
          </a:solidFill>
          <a:ln/>
        </p:spPr>
      </p:sp>
      <p:sp>
        <p:nvSpPr>
          <p:cNvPr id="8" name="Text 6"/>
          <p:cNvSpPr/>
          <p:nvPr/>
        </p:nvSpPr>
        <p:spPr>
          <a:xfrm>
            <a:off x="1009293" y="4844534"/>
            <a:ext cx="7173278"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highlight>
                  <a:srgbClr val="31233E"/>
                </a:highlight>
                <a:latin typeface="Consolas" pitchFamily="34" charset="0"/>
                <a:ea typeface="Consolas" pitchFamily="34" charset="-122"/>
                <a:cs typeface="Consolas" pitchFamily="34" charset="-120"/>
              </a:rPr>
              <a:t>INSERT INTO Employees (Name, DOB) VALUES ('Alice', '1990-01-01');</a:t>
            </a:r>
            <a:endParaRPr lang="en-US" sz="1750" dirty="0"/>
          </a:p>
        </p:txBody>
      </p:sp>
      <p:sp>
        <p:nvSpPr>
          <p:cNvPr id="9" name="Text 7"/>
          <p:cNvSpPr/>
          <p:nvPr/>
        </p:nvSpPr>
        <p:spPr>
          <a:xfrm>
            <a:off x="793790" y="5632609"/>
            <a:ext cx="7604284"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This command meticulously adds a new record for 'Alice' with her birth date, ensuring the database grows with fresh, unique data entries ready for subsequent operations.</a:t>
            </a:r>
            <a:endParaRPr lang="en-US" sz="1750" dirty="0"/>
          </a:p>
        </p:txBody>
      </p:sp>
      <p:pic>
        <p:nvPicPr>
          <p:cNvPr id="10" name="Image 0" descr="preencoded.png">    </p:cNvPr>
          <p:cNvPicPr>
            <a:picLocks noChangeAspect="1"/>
          </p:cNvPicPr>
          <p:nvPr/>
        </p:nvPicPr>
        <p:blipFill>
          <a:blip r:embed="rId1"/>
          <a:stretch>
            <a:fillRect/>
          </a:stretch>
        </p:blipFill>
        <p:spPr>
          <a:xfrm>
            <a:off x="8959096" y="2196703"/>
            <a:ext cx="4885015" cy="488501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892612"/>
            <a:ext cx="8788122" cy="708779"/>
          </a:xfrm>
          <a:prstGeom prst="rect">
            <a:avLst/>
          </a:prstGeom>
          <a:noFill/>
          <a:ln/>
        </p:spPr>
        <p:txBody>
          <a:bodyPr wrap="non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Read Operation: Retrieving Data</a:t>
            </a:r>
            <a:endParaRPr lang="en-US" sz="4450" dirty="0"/>
          </a:p>
        </p:txBody>
      </p:sp>
      <p:pic>
        <p:nvPicPr>
          <p:cNvPr id="3" name="Image 0" descr="preencoded.png">    </p:cNvPr>
          <p:cNvPicPr>
            <a:picLocks noChangeAspect="1"/>
          </p:cNvPicPr>
          <p:nvPr/>
        </p:nvPicPr>
        <p:blipFill>
          <a:blip r:embed="rId1"/>
          <a:stretch>
            <a:fillRect/>
          </a:stretch>
        </p:blipFill>
        <p:spPr>
          <a:xfrm>
            <a:off x="793790" y="2196703"/>
            <a:ext cx="4885015" cy="4885015"/>
          </a:xfrm>
          <a:prstGeom prst="rect">
            <a:avLst/>
          </a:prstGeom>
        </p:spPr>
      </p:pic>
      <p:sp>
        <p:nvSpPr>
          <p:cNvPr id="4" name="Text 1"/>
          <p:cNvSpPr/>
          <p:nvPr/>
        </p:nvSpPr>
        <p:spPr>
          <a:xfrm>
            <a:off x="6239828" y="2168366"/>
            <a:ext cx="4108966" cy="354330"/>
          </a:xfrm>
          <a:prstGeom prst="rect">
            <a:avLst/>
          </a:prstGeom>
          <a:noFill/>
          <a:ln/>
        </p:spPr>
        <p:txBody>
          <a:bodyPr wrap="none" lIns="0" tIns="0" rIns="0" bIns="0" rtlCol="0" anchor="t"/>
          <a:lstStyle/>
          <a:p>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Fetching Existing Information</a:t>
            </a:r>
            <a:endParaRPr lang="en-US" sz="2200" dirty="0"/>
          </a:p>
        </p:txBody>
      </p:sp>
      <p:sp>
        <p:nvSpPr>
          <p:cNvPr id="5" name="Text 2"/>
          <p:cNvSpPr/>
          <p:nvPr/>
        </p:nvSpPr>
        <p:spPr>
          <a:xfrm>
            <a:off x="6239828" y="2749510"/>
            <a:ext cx="7604284"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The Read operation is designed to retrieve data from the database without causing any modifications. It's the mechanism for accessing stored information.</a:t>
            </a:r>
            <a:endParaRPr lang="en-US" sz="1750" dirty="0"/>
          </a:p>
        </p:txBody>
      </p:sp>
      <p:sp>
        <p:nvSpPr>
          <p:cNvPr id="6" name="Text 3"/>
          <p:cNvSpPr/>
          <p:nvPr/>
        </p:nvSpPr>
        <p:spPr>
          <a:xfrm>
            <a:off x="6239828" y="406503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SQL Command: </a:t>
            </a:r>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SELECT</a:t>
            </a:r>
            <a:endParaRPr lang="en-US" sz="2200" dirty="0"/>
          </a:p>
        </p:txBody>
      </p:sp>
      <p:sp>
        <p:nvSpPr>
          <p:cNvPr id="7" name="Shape 4"/>
          <p:cNvSpPr/>
          <p:nvPr/>
        </p:nvSpPr>
        <p:spPr>
          <a:xfrm>
            <a:off x="6239828" y="4674513"/>
            <a:ext cx="7604284" cy="702945"/>
          </a:xfrm>
          <a:prstGeom prst="roundRect">
            <a:avLst>
              <a:gd name="adj" fmla="val 4840"/>
            </a:avLst>
          </a:prstGeom>
          <a:solidFill>
            <a:srgbClr val="31233E"/>
          </a:solidFill>
          <a:ln/>
        </p:spPr>
      </p:sp>
      <p:sp>
        <p:nvSpPr>
          <p:cNvPr id="8" name="Shape 5"/>
          <p:cNvSpPr/>
          <p:nvPr/>
        </p:nvSpPr>
        <p:spPr>
          <a:xfrm>
            <a:off x="6228517" y="4674513"/>
            <a:ext cx="7626906" cy="702945"/>
          </a:xfrm>
          <a:prstGeom prst="roundRect">
            <a:avLst>
              <a:gd name="adj" fmla="val 4840"/>
            </a:avLst>
          </a:prstGeom>
          <a:solidFill>
            <a:srgbClr val="31233E"/>
          </a:solidFill>
          <a:ln/>
        </p:spPr>
      </p:sp>
      <p:sp>
        <p:nvSpPr>
          <p:cNvPr id="9" name="Text 6"/>
          <p:cNvSpPr/>
          <p:nvPr/>
        </p:nvSpPr>
        <p:spPr>
          <a:xfrm>
            <a:off x="6455331" y="4844534"/>
            <a:ext cx="7173278"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highlight>
                  <a:srgbClr val="31233E"/>
                </a:highlight>
                <a:latin typeface="Consolas" pitchFamily="34" charset="0"/>
                <a:ea typeface="Consolas" pitchFamily="34" charset="-122"/>
                <a:cs typeface="Consolas" pitchFamily="34" charset="-120"/>
              </a:rPr>
              <a:t>SELECT * FROM Employees WHERE Name = 'Alice';</a:t>
            </a:r>
            <a:endParaRPr lang="en-US" sz="1750" dirty="0"/>
          </a:p>
        </p:txBody>
      </p:sp>
      <p:sp>
        <p:nvSpPr>
          <p:cNvPr id="10" name="Text 7"/>
          <p:cNvSpPr/>
          <p:nvPr/>
        </p:nvSpPr>
        <p:spPr>
          <a:xfrm>
            <a:off x="6239828" y="5632609"/>
            <a:ext cx="7604284"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This query efficiently searches for and displays all details of employees named 'Alice', supporting various functions like data display, filtering, and reporting for end-users.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92612"/>
            <a:ext cx="11623000" cy="708779"/>
          </a:xfrm>
          <a:prstGeom prst="rect">
            <a:avLst/>
          </a:prstGeom>
          <a:noFill/>
          <a:ln/>
        </p:spPr>
        <p:txBody>
          <a:bodyPr wrap="non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Update Operation: Modifying Existing Data</a:t>
            </a:r>
            <a:endParaRPr lang="en-US" sz="4450" dirty="0"/>
          </a:p>
        </p:txBody>
      </p:sp>
      <p:sp>
        <p:nvSpPr>
          <p:cNvPr id="3" name="Text 1"/>
          <p:cNvSpPr/>
          <p:nvPr/>
        </p:nvSpPr>
        <p:spPr>
          <a:xfrm>
            <a:off x="793790" y="2168366"/>
            <a:ext cx="3258860" cy="354330"/>
          </a:xfrm>
          <a:prstGeom prst="rect">
            <a:avLst/>
          </a:prstGeom>
          <a:noFill/>
          <a:ln/>
        </p:spPr>
        <p:txBody>
          <a:bodyPr wrap="none" lIns="0" tIns="0" rIns="0" bIns="0" rtlCol="0" anchor="t"/>
          <a:lstStyle/>
          <a:p>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Adjusting Stored Values</a:t>
            </a:r>
            <a:endParaRPr lang="en-US" sz="2200" dirty="0"/>
          </a:p>
        </p:txBody>
      </p:sp>
      <p:sp>
        <p:nvSpPr>
          <p:cNvPr id="4" name="Text 2"/>
          <p:cNvSpPr/>
          <p:nvPr/>
        </p:nvSpPr>
        <p:spPr>
          <a:xfrm>
            <a:off x="793790" y="2749510"/>
            <a:ext cx="7604284"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The Update operation is crucial for maintaining data accuracy over time. It allows you to change specific values within existing records, reflecting new information or corrections.</a:t>
            </a:r>
            <a:endParaRPr lang="en-US" sz="1750" dirty="0"/>
          </a:p>
        </p:txBody>
      </p:sp>
      <p:sp>
        <p:nvSpPr>
          <p:cNvPr id="5" name="Text 3"/>
          <p:cNvSpPr/>
          <p:nvPr/>
        </p:nvSpPr>
        <p:spPr>
          <a:xfrm>
            <a:off x="793790" y="406503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SQL Command: </a:t>
            </a:r>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UPDATE</a:t>
            </a:r>
            <a:endParaRPr lang="en-US" sz="2200" dirty="0"/>
          </a:p>
        </p:txBody>
      </p:sp>
      <p:sp>
        <p:nvSpPr>
          <p:cNvPr id="6" name="Shape 4"/>
          <p:cNvSpPr/>
          <p:nvPr/>
        </p:nvSpPr>
        <p:spPr>
          <a:xfrm>
            <a:off x="793790" y="4674513"/>
            <a:ext cx="7604284" cy="702945"/>
          </a:xfrm>
          <a:prstGeom prst="roundRect">
            <a:avLst>
              <a:gd name="adj" fmla="val 4840"/>
            </a:avLst>
          </a:prstGeom>
          <a:solidFill>
            <a:srgbClr val="31233E"/>
          </a:solidFill>
          <a:ln/>
        </p:spPr>
      </p:sp>
      <p:sp>
        <p:nvSpPr>
          <p:cNvPr id="7" name="Shape 5"/>
          <p:cNvSpPr/>
          <p:nvPr/>
        </p:nvSpPr>
        <p:spPr>
          <a:xfrm>
            <a:off x="782479" y="4674513"/>
            <a:ext cx="7626906" cy="702945"/>
          </a:xfrm>
          <a:prstGeom prst="roundRect">
            <a:avLst>
              <a:gd name="adj" fmla="val 4840"/>
            </a:avLst>
          </a:prstGeom>
          <a:solidFill>
            <a:srgbClr val="31233E"/>
          </a:solidFill>
          <a:ln/>
        </p:spPr>
      </p:sp>
      <p:sp>
        <p:nvSpPr>
          <p:cNvPr id="8" name="Text 6"/>
          <p:cNvSpPr/>
          <p:nvPr/>
        </p:nvSpPr>
        <p:spPr>
          <a:xfrm>
            <a:off x="1009293" y="4844534"/>
            <a:ext cx="7173278"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highlight>
                  <a:srgbClr val="31233E"/>
                </a:highlight>
                <a:latin typeface="Consolas" pitchFamily="34" charset="0"/>
                <a:ea typeface="Consolas" pitchFamily="34" charset="-122"/>
                <a:cs typeface="Consolas" pitchFamily="34" charset="-120"/>
              </a:rPr>
              <a:t>UPDATE Employees SET DOB = '1991-02-02' WHERE Name = 'Alice';</a:t>
            </a:r>
            <a:endParaRPr lang="en-US" sz="1750" dirty="0"/>
          </a:p>
        </p:txBody>
      </p:sp>
      <p:sp>
        <p:nvSpPr>
          <p:cNvPr id="9" name="Text 7"/>
          <p:cNvSpPr/>
          <p:nvPr/>
        </p:nvSpPr>
        <p:spPr>
          <a:xfrm>
            <a:off x="793790" y="5632609"/>
            <a:ext cx="7604284"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This command precisely alters Alice's date of birth, keeping the database current and ensuring that all stored information is always relevant and up-to-date with real-world changes.</a:t>
            </a:r>
            <a:endParaRPr lang="en-US" sz="1750" dirty="0"/>
          </a:p>
        </p:txBody>
      </p:sp>
      <p:pic>
        <p:nvPicPr>
          <p:cNvPr id="10" name="Image 0" descr="preencoded.png">    </p:cNvPr>
          <p:cNvPicPr>
            <a:picLocks noChangeAspect="1"/>
          </p:cNvPicPr>
          <p:nvPr/>
        </p:nvPicPr>
        <p:blipFill>
          <a:blip r:embed="rId1"/>
          <a:stretch>
            <a:fillRect/>
          </a:stretch>
        </p:blipFill>
        <p:spPr>
          <a:xfrm>
            <a:off x="8959096" y="2196703"/>
            <a:ext cx="4885015" cy="488501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92612"/>
            <a:ext cx="8788122" cy="708779"/>
          </a:xfrm>
          <a:prstGeom prst="rect">
            <a:avLst/>
          </a:prstGeom>
          <a:noFill/>
          <a:ln/>
        </p:spPr>
        <p:txBody>
          <a:bodyPr wrap="none" lIns="0" tIns="0" rIns="0" bIns="0" rtlCol="0" anchor="t"/>
          <a:lstStyle/>
          <a:p>
            <a:pPr algn="l" indent="0" marL="0">
              <a:lnSpc>
                <a:spcPts val="5550"/>
              </a:lnSpc>
              <a:buNone/>
            </a:pPr>
            <a:r>
              <a:rPr lang="en-US" sz="4450" b="1" dirty="0">
                <a:solidFill>
                  <a:srgbClr val="F94CAF"/>
                </a:solidFill>
                <a:latin typeface="Inconsolata Bold" pitchFamily="34" charset="0"/>
                <a:ea typeface="Inconsolata Bold" pitchFamily="34" charset="-122"/>
                <a:cs typeface="Inconsolata Bold" pitchFamily="34" charset="-120"/>
              </a:rPr>
              <a:t>Delete Operation: Removing Data</a:t>
            </a:r>
            <a:endParaRPr lang="en-US" sz="4450" dirty="0"/>
          </a:p>
        </p:txBody>
      </p:sp>
      <p:pic>
        <p:nvPicPr>
          <p:cNvPr id="3" name="Image 0" descr="preencoded.png">    </p:cNvPr>
          <p:cNvPicPr>
            <a:picLocks noChangeAspect="1"/>
          </p:cNvPicPr>
          <p:nvPr/>
        </p:nvPicPr>
        <p:blipFill>
          <a:blip r:embed="rId1"/>
          <a:stretch>
            <a:fillRect/>
          </a:stretch>
        </p:blipFill>
        <p:spPr>
          <a:xfrm>
            <a:off x="793790" y="2196703"/>
            <a:ext cx="4885015" cy="4885015"/>
          </a:xfrm>
          <a:prstGeom prst="rect">
            <a:avLst/>
          </a:prstGeom>
        </p:spPr>
      </p:pic>
      <p:sp>
        <p:nvSpPr>
          <p:cNvPr id="4" name="Text 1"/>
          <p:cNvSpPr/>
          <p:nvPr/>
        </p:nvSpPr>
        <p:spPr>
          <a:xfrm>
            <a:off x="6239828" y="2168366"/>
            <a:ext cx="3967282" cy="354330"/>
          </a:xfrm>
          <a:prstGeom prst="rect">
            <a:avLst/>
          </a:prstGeom>
          <a:noFill/>
          <a:ln/>
        </p:spPr>
        <p:txBody>
          <a:bodyPr wrap="none" lIns="0" tIns="0" rIns="0" bIns="0" rtlCol="0" anchor="t"/>
          <a:lstStyle/>
          <a:p>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Eliminating Obsolete Records</a:t>
            </a:r>
            <a:endParaRPr lang="en-US" sz="2200" dirty="0"/>
          </a:p>
        </p:txBody>
      </p:sp>
      <p:sp>
        <p:nvSpPr>
          <p:cNvPr id="5" name="Text 2"/>
          <p:cNvSpPr/>
          <p:nvPr/>
        </p:nvSpPr>
        <p:spPr>
          <a:xfrm>
            <a:off x="6239828" y="2749510"/>
            <a:ext cx="7604284"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The Delete operation serves to remove records from your database. This is essential for managing storage, maintaining data hygiene, and removing information that is no longer needed.</a:t>
            </a:r>
            <a:endParaRPr lang="en-US" sz="1750" dirty="0"/>
          </a:p>
        </p:txBody>
      </p:sp>
      <p:sp>
        <p:nvSpPr>
          <p:cNvPr id="6" name="Text 3"/>
          <p:cNvSpPr/>
          <p:nvPr/>
        </p:nvSpPr>
        <p:spPr>
          <a:xfrm>
            <a:off x="6239828" y="4065032"/>
            <a:ext cx="3400663" cy="354330"/>
          </a:xfrm>
          <a:prstGeom prst="rect">
            <a:avLst/>
          </a:prstGeom>
          <a:noFill/>
          <a:ln/>
        </p:spPr>
        <p:txBody>
          <a:bodyPr wrap="none" lIns="0" tIns="0" rIns="0" bIns="0" rtlCol="0" anchor="t"/>
          <a:lstStyle/>
          <a:p>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SQL Command: </a:t>
            </a:r>
            <a:pPr algn="l" indent="0" marL="0">
              <a:lnSpc>
                <a:spcPts val="2750"/>
              </a:lnSpc>
              <a:buNone/>
            </a:pPr>
            <a:r>
              <a:rPr lang="en-US" sz="2200" b="1" dirty="0">
                <a:solidFill>
                  <a:srgbClr val="F94CAF"/>
                </a:solidFill>
                <a:latin typeface="Inconsolata Bold" pitchFamily="34" charset="0"/>
                <a:ea typeface="Inconsolata Bold" pitchFamily="34" charset="-122"/>
                <a:cs typeface="Inconsolata Bold" pitchFamily="34" charset="-120"/>
              </a:rPr>
              <a:t>DELETE FROM</a:t>
            </a:r>
            <a:endParaRPr lang="en-US" sz="2200" dirty="0"/>
          </a:p>
        </p:txBody>
      </p:sp>
      <p:sp>
        <p:nvSpPr>
          <p:cNvPr id="7" name="Shape 4"/>
          <p:cNvSpPr/>
          <p:nvPr/>
        </p:nvSpPr>
        <p:spPr>
          <a:xfrm>
            <a:off x="6239828" y="4674513"/>
            <a:ext cx="7604284" cy="702945"/>
          </a:xfrm>
          <a:prstGeom prst="roundRect">
            <a:avLst>
              <a:gd name="adj" fmla="val 4840"/>
            </a:avLst>
          </a:prstGeom>
          <a:solidFill>
            <a:srgbClr val="31233E"/>
          </a:solidFill>
          <a:ln/>
        </p:spPr>
      </p:sp>
      <p:sp>
        <p:nvSpPr>
          <p:cNvPr id="8" name="Shape 5"/>
          <p:cNvSpPr/>
          <p:nvPr/>
        </p:nvSpPr>
        <p:spPr>
          <a:xfrm>
            <a:off x="6228517" y="4674513"/>
            <a:ext cx="7626906" cy="702945"/>
          </a:xfrm>
          <a:prstGeom prst="roundRect">
            <a:avLst>
              <a:gd name="adj" fmla="val 4840"/>
            </a:avLst>
          </a:prstGeom>
          <a:solidFill>
            <a:srgbClr val="31233E"/>
          </a:solidFill>
          <a:ln/>
        </p:spPr>
      </p:sp>
      <p:sp>
        <p:nvSpPr>
          <p:cNvPr id="9" name="Text 6"/>
          <p:cNvSpPr/>
          <p:nvPr/>
        </p:nvSpPr>
        <p:spPr>
          <a:xfrm>
            <a:off x="6455331" y="4844534"/>
            <a:ext cx="7173278" cy="362903"/>
          </a:xfrm>
          <a:prstGeom prst="rect">
            <a:avLst/>
          </a:prstGeom>
          <a:noFill/>
          <a:ln/>
        </p:spPr>
        <p:txBody>
          <a:bodyPr wrap="none" lIns="0" tIns="0" rIns="0" bIns="0" rtlCol="0" anchor="t"/>
          <a:lstStyle/>
          <a:p>
            <a:pPr algn="l" indent="0" marL="0">
              <a:lnSpc>
                <a:spcPts val="2850"/>
              </a:lnSpc>
              <a:buNone/>
            </a:pPr>
            <a:r>
              <a:rPr lang="en-US" sz="1750" dirty="0">
                <a:solidFill>
                  <a:srgbClr val="DAD1E6"/>
                </a:solidFill>
                <a:highlight>
                  <a:srgbClr val="31233E"/>
                </a:highlight>
                <a:latin typeface="Consolas" pitchFamily="34" charset="0"/>
                <a:ea typeface="Consolas" pitchFamily="34" charset="-122"/>
                <a:cs typeface="Consolas" pitchFamily="34" charset="-120"/>
              </a:rPr>
              <a:t>DELETE FROM Employees WHERE Name = 'Alice';</a:t>
            </a:r>
            <a:endParaRPr lang="en-US" sz="1750" dirty="0"/>
          </a:p>
        </p:txBody>
      </p:sp>
      <p:sp>
        <p:nvSpPr>
          <p:cNvPr id="10" name="Text 7"/>
          <p:cNvSpPr/>
          <p:nvPr/>
        </p:nvSpPr>
        <p:spPr>
          <a:xfrm>
            <a:off x="6239828" y="5632609"/>
            <a:ext cx="7604284" cy="1088708"/>
          </a:xfrm>
          <a:prstGeom prst="rect">
            <a:avLst/>
          </a:prstGeom>
          <a:noFill/>
          <a:ln/>
        </p:spPr>
        <p:txBody>
          <a:bodyPr wrap="square" lIns="0" tIns="0" rIns="0" bIns="0" rtlCol="0" anchor="t"/>
          <a:lstStyle/>
          <a:p>
            <a:pPr algn="l" indent="0" marL="0">
              <a:lnSpc>
                <a:spcPts val="2850"/>
              </a:lnSpc>
              <a:buNone/>
            </a:pPr>
            <a:r>
              <a:rPr lang="en-US" sz="1750" dirty="0">
                <a:solidFill>
                  <a:srgbClr val="DAD1E6"/>
                </a:solidFill>
                <a:latin typeface="Fira Sans" pitchFamily="34" charset="0"/>
                <a:ea typeface="Fira Sans" pitchFamily="34" charset="-122"/>
                <a:cs typeface="Fira Sans" pitchFamily="34" charset="-120"/>
              </a:rPr>
              <a:t>This command permanently removes the record for 'Alice', helping to maintain database relevance and efficiency by purging obsolete or unnecessary data that could otherwise clutter the system.</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41045" y="754380"/>
            <a:ext cx="10849332" cy="661630"/>
          </a:xfrm>
          <a:prstGeom prst="rect">
            <a:avLst/>
          </a:prstGeom>
          <a:noFill/>
          <a:ln/>
        </p:spPr>
        <p:txBody>
          <a:bodyPr wrap="none" lIns="0" tIns="0" rIns="0" bIns="0" rtlCol="0" anchor="t"/>
          <a:lstStyle/>
          <a:p>
            <a:pPr algn="l" indent="0" marL="0">
              <a:lnSpc>
                <a:spcPts val="5200"/>
              </a:lnSpc>
              <a:buNone/>
            </a:pPr>
            <a:r>
              <a:rPr lang="en-US" sz="4150" b="1" dirty="0">
                <a:solidFill>
                  <a:srgbClr val="F94CAF"/>
                </a:solidFill>
                <a:latin typeface="Inconsolata Bold" pitchFamily="34" charset="0"/>
                <a:ea typeface="Inconsolata Bold" pitchFamily="34" charset="-122"/>
                <a:cs typeface="Inconsolata Bold" pitchFamily="34" charset="-120"/>
              </a:rPr>
              <a:t>CRUD in Action: Example Table "Employees"</a:t>
            </a:r>
            <a:endParaRPr lang="en-US" sz="4150" dirty="0"/>
          </a:p>
        </p:txBody>
      </p:sp>
      <p:sp>
        <p:nvSpPr>
          <p:cNvPr id="3" name="Text 1"/>
          <p:cNvSpPr/>
          <p:nvPr/>
        </p:nvSpPr>
        <p:spPr>
          <a:xfrm>
            <a:off x="741045" y="1839397"/>
            <a:ext cx="13148310" cy="338614"/>
          </a:xfrm>
          <a:prstGeom prst="rect">
            <a:avLst/>
          </a:prstGeom>
          <a:noFill/>
          <a:ln/>
        </p:spPr>
        <p:txBody>
          <a:bodyPr wrap="none" lIns="0" tIns="0" rIns="0" bIns="0" rtlCol="0" anchor="t"/>
          <a:lstStyle/>
          <a:p>
            <a:pPr algn="l" indent="0" marL="0">
              <a:lnSpc>
                <a:spcPts val="2650"/>
              </a:lnSpc>
              <a:buNone/>
            </a:pPr>
            <a:r>
              <a:rPr lang="en-US" sz="1650" dirty="0">
                <a:solidFill>
                  <a:srgbClr val="DAD1E6"/>
                </a:solidFill>
                <a:latin typeface="Fira Sans" pitchFamily="34" charset="0"/>
                <a:ea typeface="Fira Sans" pitchFamily="34" charset="-122"/>
                <a:cs typeface="Fira Sans" pitchFamily="34" charset="-120"/>
              </a:rPr>
              <a:t>Let's illustrate the CRUD operations with a practical example using an "Employees" table.</a:t>
            </a:r>
            <a:endParaRPr lang="en-US" sz="1650" dirty="0"/>
          </a:p>
        </p:txBody>
      </p:sp>
      <p:sp>
        <p:nvSpPr>
          <p:cNvPr id="4" name="Shape 2"/>
          <p:cNvSpPr/>
          <p:nvPr/>
        </p:nvSpPr>
        <p:spPr>
          <a:xfrm>
            <a:off x="741045" y="2733675"/>
            <a:ext cx="4241602" cy="2283023"/>
          </a:xfrm>
          <a:prstGeom prst="roundRect">
            <a:avLst>
              <a:gd name="adj" fmla="val 4806"/>
            </a:avLst>
          </a:prstGeom>
          <a:solidFill>
            <a:srgbClr val="241631"/>
          </a:solidFill>
          <a:ln/>
        </p:spPr>
      </p:sp>
      <p:pic>
        <p:nvPicPr>
          <p:cNvPr id="5" name="Image 0" descr="preencoded.png">    </p:cNvPr>
          <p:cNvPicPr>
            <a:picLocks noChangeAspect="1"/>
          </p:cNvPicPr>
          <p:nvPr/>
        </p:nvPicPr>
        <p:blipFill>
          <a:blip r:embed="rId1"/>
          <a:stretch>
            <a:fillRect/>
          </a:stretch>
        </p:blipFill>
        <p:spPr>
          <a:xfrm>
            <a:off x="741045" y="2710815"/>
            <a:ext cx="4241602" cy="91440"/>
          </a:xfrm>
          <a:prstGeom prst="rect">
            <a:avLst/>
          </a:prstGeom>
        </p:spPr>
      </p:pic>
      <p:pic>
        <p:nvPicPr>
          <p:cNvPr id="6" name="Image 1" descr="preencoded.png">    </p:cNvPr>
          <p:cNvPicPr>
            <a:picLocks noChangeAspect="1"/>
          </p:cNvPicPr>
          <p:nvPr/>
        </p:nvPicPr>
        <p:blipFill>
          <a:blip r:embed="rId2"/>
          <a:stretch>
            <a:fillRect/>
          </a:stretch>
        </p:blipFill>
        <p:spPr>
          <a:xfrm>
            <a:off x="2544247" y="2416135"/>
            <a:ext cx="635079" cy="635079"/>
          </a:xfrm>
          <a:prstGeom prst="rect">
            <a:avLst/>
          </a:prstGeom>
        </p:spPr>
      </p:pic>
      <p:pic>
        <p:nvPicPr>
          <p:cNvPr id="7" name="Image 2"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34747" y="2606635"/>
            <a:ext cx="253960" cy="253960"/>
          </a:xfrm>
          <a:prstGeom prst="rect">
            <a:avLst/>
          </a:prstGeom>
        </p:spPr>
      </p:pic>
      <p:sp>
        <p:nvSpPr>
          <p:cNvPr id="8" name="Text 3"/>
          <p:cNvSpPr/>
          <p:nvPr/>
        </p:nvSpPr>
        <p:spPr>
          <a:xfrm>
            <a:off x="975598" y="3262908"/>
            <a:ext cx="2646640" cy="330756"/>
          </a:xfrm>
          <a:prstGeom prst="rect">
            <a:avLst/>
          </a:prstGeom>
          <a:noFill/>
          <a:ln/>
        </p:spPr>
        <p:txBody>
          <a:bodyPr wrap="none" lIns="0" tIns="0" rIns="0" bIns="0" rtlCol="0" anchor="t"/>
          <a:lstStyle/>
          <a:p>
            <a:pPr algn="l" indent="0" marL="0">
              <a:lnSpc>
                <a:spcPts val="2600"/>
              </a:lnSpc>
              <a:buNone/>
            </a:pPr>
            <a:r>
              <a:rPr lang="en-US" sz="2050" b="1" dirty="0">
                <a:solidFill>
                  <a:srgbClr val="DAD1E6"/>
                </a:solidFill>
                <a:latin typeface="Inconsolata Bold" pitchFamily="34" charset="0"/>
                <a:ea typeface="Inconsolata Bold" pitchFamily="34" charset="-122"/>
                <a:cs typeface="Inconsolata Bold" pitchFamily="34" charset="-120"/>
              </a:rPr>
              <a:t>Table Structure</a:t>
            </a:r>
            <a:endParaRPr lang="en-US" sz="2050" dirty="0"/>
          </a:p>
        </p:txBody>
      </p:sp>
      <p:sp>
        <p:nvSpPr>
          <p:cNvPr id="9" name="Text 4"/>
          <p:cNvSpPr/>
          <p:nvPr/>
        </p:nvSpPr>
        <p:spPr>
          <a:xfrm>
            <a:off x="975598" y="3720584"/>
            <a:ext cx="3772495" cy="1015841"/>
          </a:xfrm>
          <a:prstGeom prst="rect">
            <a:avLst/>
          </a:prstGeom>
          <a:noFill/>
          <a:ln/>
        </p:spPr>
        <p:txBody>
          <a:bodyPr wrap="square" lIns="0" tIns="0" rIns="0" bIns="0" rtlCol="0" anchor="t"/>
          <a:lstStyle/>
          <a:p>
            <a:pPr algn="l" indent="0" marL="0">
              <a:lnSpc>
                <a:spcPts val="2650"/>
              </a:lnSpc>
              <a:buNone/>
            </a:pPr>
            <a:r>
              <a:rPr lang="en-US" sz="1650" dirty="0">
                <a:solidFill>
                  <a:srgbClr val="DAD1E6"/>
                </a:solidFill>
                <a:latin typeface="Fira Sans" pitchFamily="34" charset="0"/>
                <a:ea typeface="Fira Sans" pitchFamily="34" charset="-122"/>
                <a:cs typeface="Fira Sans" pitchFamily="34" charset="-120"/>
              </a:rPr>
              <a:t>Our table includes columns like </a:t>
            </a:r>
            <a:pPr algn="l" indent="0" marL="0">
              <a:lnSpc>
                <a:spcPts val="2650"/>
              </a:lnSpc>
              <a:buNone/>
            </a:pPr>
            <a:r>
              <a:rPr lang="en-US" sz="1650" b="1" dirty="0">
                <a:solidFill>
                  <a:srgbClr val="DAD1E6"/>
                </a:solidFill>
                <a:latin typeface="Fira Sans" pitchFamily="34" charset="0"/>
                <a:ea typeface="Fira Sans" pitchFamily="34" charset="-122"/>
                <a:cs typeface="Fira Sans" pitchFamily="34" charset="-120"/>
              </a:rPr>
              <a:t>EmpID</a:t>
            </a:r>
            <a:pPr algn="l" indent="0" marL="0">
              <a:lnSpc>
                <a:spcPts val="2650"/>
              </a:lnSpc>
              <a:buNone/>
            </a:pPr>
            <a:r>
              <a:rPr lang="en-US" sz="1650" dirty="0">
                <a:solidFill>
                  <a:srgbClr val="DAD1E6"/>
                </a:solidFill>
                <a:latin typeface="Fira Sans" pitchFamily="34" charset="0"/>
                <a:ea typeface="Fira Sans" pitchFamily="34" charset="-122"/>
                <a:cs typeface="Fira Sans" pitchFamily="34" charset="-120"/>
              </a:rPr>
              <a:t> (Primary Key), </a:t>
            </a:r>
            <a:pPr algn="l" indent="0" marL="0">
              <a:lnSpc>
                <a:spcPts val="2650"/>
              </a:lnSpc>
              <a:buNone/>
            </a:pPr>
            <a:r>
              <a:rPr lang="en-US" sz="1650" b="1" dirty="0">
                <a:solidFill>
                  <a:srgbClr val="DAD1E6"/>
                </a:solidFill>
                <a:latin typeface="Fira Sans" pitchFamily="34" charset="0"/>
                <a:ea typeface="Fira Sans" pitchFamily="34" charset="-122"/>
                <a:cs typeface="Fira Sans" pitchFamily="34" charset="-120"/>
              </a:rPr>
              <a:t>Name</a:t>
            </a:r>
            <a:pPr algn="l" indent="0" marL="0">
              <a:lnSpc>
                <a:spcPts val="2650"/>
              </a:lnSpc>
              <a:buNone/>
            </a:pPr>
            <a:r>
              <a:rPr lang="en-US" sz="1650" dirty="0">
                <a:solidFill>
                  <a:srgbClr val="DAD1E6"/>
                </a:solidFill>
                <a:latin typeface="Fira Sans" pitchFamily="34" charset="0"/>
                <a:ea typeface="Fira Sans" pitchFamily="34" charset="-122"/>
                <a:cs typeface="Fira Sans" pitchFamily="34" charset="-120"/>
              </a:rPr>
              <a:t>, </a:t>
            </a:r>
            <a:pPr algn="l" indent="0" marL="0">
              <a:lnSpc>
                <a:spcPts val="2650"/>
              </a:lnSpc>
              <a:buNone/>
            </a:pPr>
            <a:r>
              <a:rPr lang="en-US" sz="1650" b="1" dirty="0">
                <a:solidFill>
                  <a:srgbClr val="DAD1E6"/>
                </a:solidFill>
                <a:latin typeface="Fira Sans" pitchFamily="34" charset="0"/>
                <a:ea typeface="Fira Sans" pitchFamily="34" charset="-122"/>
                <a:cs typeface="Fira Sans" pitchFamily="34" charset="-120"/>
              </a:rPr>
              <a:t>DOB</a:t>
            </a:r>
            <a:pPr algn="l" indent="0" marL="0">
              <a:lnSpc>
                <a:spcPts val="2650"/>
              </a:lnSpc>
              <a:buNone/>
            </a:pPr>
            <a:r>
              <a:rPr lang="en-US" sz="1650" dirty="0">
                <a:solidFill>
                  <a:srgbClr val="DAD1E6"/>
                </a:solidFill>
                <a:latin typeface="Fira Sans" pitchFamily="34" charset="0"/>
                <a:ea typeface="Fira Sans" pitchFamily="34" charset="-122"/>
                <a:cs typeface="Fira Sans" pitchFamily="34" charset="-120"/>
              </a:rPr>
              <a:t>, and </a:t>
            </a:r>
            <a:pPr algn="l" indent="0" marL="0">
              <a:lnSpc>
                <a:spcPts val="2650"/>
              </a:lnSpc>
              <a:buNone/>
            </a:pPr>
            <a:r>
              <a:rPr lang="en-US" sz="1650" b="1" dirty="0">
                <a:solidFill>
                  <a:srgbClr val="DAD1E6"/>
                </a:solidFill>
                <a:latin typeface="Fira Sans" pitchFamily="34" charset="0"/>
                <a:ea typeface="Fira Sans" pitchFamily="34" charset="-122"/>
                <a:cs typeface="Fira Sans" pitchFamily="34" charset="-120"/>
              </a:rPr>
              <a:t>Position</a:t>
            </a:r>
            <a:pPr algn="l" indent="0" marL="0">
              <a:lnSpc>
                <a:spcPts val="2650"/>
              </a:lnSpc>
              <a:buNone/>
            </a:pPr>
            <a:r>
              <a:rPr lang="en-US" sz="1650" dirty="0">
                <a:solidFill>
                  <a:srgbClr val="DAD1E6"/>
                </a:solidFill>
                <a:latin typeface="Fira Sans" pitchFamily="34" charset="0"/>
                <a:ea typeface="Fira Sans" pitchFamily="34" charset="-122"/>
                <a:cs typeface="Fira Sans" pitchFamily="34" charset="-120"/>
              </a:rPr>
              <a:t>.</a:t>
            </a:r>
            <a:endParaRPr lang="en-US" sz="1650" dirty="0"/>
          </a:p>
        </p:txBody>
      </p:sp>
      <p:sp>
        <p:nvSpPr>
          <p:cNvPr id="10" name="Shape 5"/>
          <p:cNvSpPr/>
          <p:nvPr/>
        </p:nvSpPr>
        <p:spPr>
          <a:xfrm>
            <a:off x="5194340" y="2733675"/>
            <a:ext cx="4241602" cy="2283023"/>
          </a:xfrm>
          <a:prstGeom prst="roundRect">
            <a:avLst>
              <a:gd name="adj" fmla="val 4806"/>
            </a:avLst>
          </a:prstGeom>
          <a:solidFill>
            <a:srgbClr val="241631"/>
          </a:solidFill>
          <a:ln/>
        </p:spPr>
      </p:sp>
      <p:pic>
        <p:nvPicPr>
          <p:cNvPr id="11" name="Image 3" descr="preencoded.png">    </p:cNvPr>
          <p:cNvPicPr>
            <a:picLocks noChangeAspect="1"/>
          </p:cNvPicPr>
          <p:nvPr/>
        </p:nvPicPr>
        <p:blipFill>
          <a:blip r:embed="rId5"/>
          <a:stretch>
            <a:fillRect/>
          </a:stretch>
        </p:blipFill>
        <p:spPr>
          <a:xfrm>
            <a:off x="5194340" y="2710815"/>
            <a:ext cx="4241602" cy="91440"/>
          </a:xfrm>
          <a:prstGeom prst="rect">
            <a:avLst/>
          </a:prstGeom>
        </p:spPr>
      </p:pic>
      <p:pic>
        <p:nvPicPr>
          <p:cNvPr id="12" name="Image 4" descr="preencoded.png">    </p:cNvPr>
          <p:cNvPicPr>
            <a:picLocks noChangeAspect="1"/>
          </p:cNvPicPr>
          <p:nvPr/>
        </p:nvPicPr>
        <p:blipFill>
          <a:blip r:embed="rId6"/>
          <a:stretch>
            <a:fillRect/>
          </a:stretch>
        </p:blipFill>
        <p:spPr>
          <a:xfrm>
            <a:off x="6997541" y="2416135"/>
            <a:ext cx="635079" cy="635079"/>
          </a:xfrm>
          <a:prstGeom prst="rect">
            <a:avLst/>
          </a:prstGeom>
        </p:spPr>
      </p:pic>
      <p:pic>
        <p:nvPicPr>
          <p:cNvPr id="13" name="Image 5"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188041" y="2606635"/>
            <a:ext cx="253960" cy="253960"/>
          </a:xfrm>
          <a:prstGeom prst="rect">
            <a:avLst/>
          </a:prstGeom>
        </p:spPr>
      </p:pic>
      <p:sp>
        <p:nvSpPr>
          <p:cNvPr id="14" name="Text 6"/>
          <p:cNvSpPr/>
          <p:nvPr/>
        </p:nvSpPr>
        <p:spPr>
          <a:xfrm>
            <a:off x="5428893" y="3262908"/>
            <a:ext cx="2646640" cy="330756"/>
          </a:xfrm>
          <a:prstGeom prst="rect">
            <a:avLst/>
          </a:prstGeom>
          <a:noFill/>
          <a:ln/>
        </p:spPr>
        <p:txBody>
          <a:bodyPr wrap="none" lIns="0" tIns="0" rIns="0" bIns="0" rtlCol="0" anchor="t"/>
          <a:lstStyle/>
          <a:p>
            <a:pPr algn="l" indent="0" marL="0">
              <a:lnSpc>
                <a:spcPts val="2600"/>
              </a:lnSpc>
              <a:buNone/>
            </a:pPr>
            <a:r>
              <a:rPr lang="en-US" sz="2050" b="1" dirty="0">
                <a:solidFill>
                  <a:srgbClr val="DAD1E6"/>
                </a:solidFill>
                <a:latin typeface="Inconsolata Bold" pitchFamily="34" charset="0"/>
                <a:ea typeface="Inconsolata Bold" pitchFamily="34" charset="-122"/>
                <a:cs typeface="Inconsolata Bold" pitchFamily="34" charset="-120"/>
              </a:rPr>
              <a:t>Create</a:t>
            </a:r>
            <a:endParaRPr lang="en-US" sz="2050" dirty="0"/>
          </a:p>
        </p:txBody>
      </p:sp>
      <p:sp>
        <p:nvSpPr>
          <p:cNvPr id="15" name="Text 7"/>
          <p:cNvSpPr/>
          <p:nvPr/>
        </p:nvSpPr>
        <p:spPr>
          <a:xfrm>
            <a:off x="5428893" y="3720584"/>
            <a:ext cx="3772495" cy="1061561"/>
          </a:xfrm>
          <a:prstGeom prst="rect">
            <a:avLst/>
          </a:prstGeom>
          <a:noFill/>
          <a:ln/>
        </p:spPr>
        <p:txBody>
          <a:bodyPr wrap="square" lIns="0" tIns="0" rIns="0" bIns="0" rtlCol="0" anchor="t"/>
          <a:lstStyle/>
          <a:p>
            <a:pPr algn="l" indent="0" marL="0">
              <a:lnSpc>
                <a:spcPts val="2650"/>
              </a:lnSpc>
              <a:buNone/>
            </a:pPr>
            <a:r>
              <a:rPr lang="en-US" sz="1650" dirty="0">
                <a:solidFill>
                  <a:srgbClr val="DAD1E6"/>
                </a:solidFill>
                <a:latin typeface="Fira Sans" pitchFamily="34" charset="0"/>
                <a:ea typeface="Fira Sans" pitchFamily="34" charset="-122"/>
                <a:cs typeface="Fira Sans" pitchFamily="34" charset="-120"/>
              </a:rPr>
              <a:t>Add a new employee record: </a:t>
            </a:r>
            <a:pPr algn="l" indent="0" marL="0">
              <a:lnSpc>
                <a:spcPts val="2650"/>
              </a:lnSpc>
              <a:buNone/>
            </a:pPr>
            <a:r>
              <a:rPr lang="en-US" sz="1650" dirty="0">
                <a:solidFill>
                  <a:srgbClr val="DAD1E6"/>
                </a:solidFill>
                <a:highlight>
                  <a:srgbClr val="31233E"/>
                </a:highlight>
                <a:latin typeface="Consolas" pitchFamily="34" charset="0"/>
                <a:ea typeface="Consolas" pitchFamily="34" charset="-122"/>
                <a:cs typeface="Consolas" pitchFamily="34" charset="-120"/>
              </a:rPr>
              <a:t>INSERT INTO Employees (Name, Position) VALUES ('Bob', 'Developer');</a:t>
            </a:r>
            <a:endParaRPr lang="en-US" sz="1650" dirty="0"/>
          </a:p>
        </p:txBody>
      </p:sp>
      <p:sp>
        <p:nvSpPr>
          <p:cNvPr id="16" name="Shape 8"/>
          <p:cNvSpPr/>
          <p:nvPr/>
        </p:nvSpPr>
        <p:spPr>
          <a:xfrm>
            <a:off x="9647634" y="2733675"/>
            <a:ext cx="4241602" cy="2283023"/>
          </a:xfrm>
          <a:prstGeom prst="roundRect">
            <a:avLst>
              <a:gd name="adj" fmla="val 4806"/>
            </a:avLst>
          </a:prstGeom>
          <a:solidFill>
            <a:srgbClr val="241631"/>
          </a:solidFill>
          <a:ln/>
        </p:spPr>
      </p:sp>
      <p:pic>
        <p:nvPicPr>
          <p:cNvPr id="17" name="Image 6" descr="preencoded.png">    </p:cNvPr>
          <p:cNvPicPr>
            <a:picLocks noChangeAspect="1"/>
          </p:cNvPicPr>
          <p:nvPr/>
        </p:nvPicPr>
        <p:blipFill>
          <a:blip r:embed="rId9"/>
          <a:stretch>
            <a:fillRect/>
          </a:stretch>
        </p:blipFill>
        <p:spPr>
          <a:xfrm>
            <a:off x="9647634" y="2710815"/>
            <a:ext cx="4241602" cy="91440"/>
          </a:xfrm>
          <a:prstGeom prst="rect">
            <a:avLst/>
          </a:prstGeom>
        </p:spPr>
      </p:pic>
      <p:pic>
        <p:nvPicPr>
          <p:cNvPr id="18" name="Image 7" descr="preencoded.png">    </p:cNvPr>
          <p:cNvPicPr>
            <a:picLocks noChangeAspect="1"/>
          </p:cNvPicPr>
          <p:nvPr/>
        </p:nvPicPr>
        <p:blipFill>
          <a:blip r:embed="rId10"/>
          <a:stretch>
            <a:fillRect/>
          </a:stretch>
        </p:blipFill>
        <p:spPr>
          <a:xfrm>
            <a:off x="11450836" y="2416135"/>
            <a:ext cx="635079" cy="635079"/>
          </a:xfrm>
          <a:prstGeom prst="rect">
            <a:avLst/>
          </a:prstGeom>
        </p:spPr>
      </p:pic>
      <p:pic>
        <p:nvPicPr>
          <p:cNvPr id="19" name="Image 8" descr="preencoded.png">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1641336" y="2606635"/>
            <a:ext cx="253960" cy="253960"/>
          </a:xfrm>
          <a:prstGeom prst="rect">
            <a:avLst/>
          </a:prstGeom>
        </p:spPr>
      </p:pic>
      <p:sp>
        <p:nvSpPr>
          <p:cNvPr id="20" name="Text 9"/>
          <p:cNvSpPr/>
          <p:nvPr/>
        </p:nvSpPr>
        <p:spPr>
          <a:xfrm>
            <a:off x="9882188" y="3262908"/>
            <a:ext cx="2646640" cy="330756"/>
          </a:xfrm>
          <a:prstGeom prst="rect">
            <a:avLst/>
          </a:prstGeom>
          <a:noFill/>
          <a:ln/>
        </p:spPr>
        <p:txBody>
          <a:bodyPr wrap="none" lIns="0" tIns="0" rIns="0" bIns="0" rtlCol="0" anchor="t"/>
          <a:lstStyle/>
          <a:p>
            <a:pPr algn="l" indent="0" marL="0">
              <a:lnSpc>
                <a:spcPts val="2600"/>
              </a:lnSpc>
              <a:buNone/>
            </a:pPr>
            <a:r>
              <a:rPr lang="en-US" sz="2050" b="1" dirty="0">
                <a:solidFill>
                  <a:srgbClr val="DAD1E6"/>
                </a:solidFill>
                <a:latin typeface="Inconsolata Bold" pitchFamily="34" charset="0"/>
                <a:ea typeface="Inconsolata Bold" pitchFamily="34" charset="-122"/>
                <a:cs typeface="Inconsolata Bold" pitchFamily="34" charset="-120"/>
              </a:rPr>
              <a:t>Read</a:t>
            </a:r>
            <a:endParaRPr lang="en-US" sz="2050" dirty="0"/>
          </a:p>
        </p:txBody>
      </p:sp>
      <p:sp>
        <p:nvSpPr>
          <p:cNvPr id="21" name="Text 10"/>
          <p:cNvSpPr/>
          <p:nvPr/>
        </p:nvSpPr>
        <p:spPr>
          <a:xfrm>
            <a:off x="9882188" y="3720584"/>
            <a:ext cx="3772495" cy="1061561"/>
          </a:xfrm>
          <a:prstGeom prst="rect">
            <a:avLst/>
          </a:prstGeom>
          <a:noFill/>
          <a:ln/>
        </p:spPr>
        <p:txBody>
          <a:bodyPr wrap="square" lIns="0" tIns="0" rIns="0" bIns="0" rtlCol="0" anchor="t"/>
          <a:lstStyle/>
          <a:p>
            <a:pPr algn="l" indent="0" marL="0">
              <a:lnSpc>
                <a:spcPts val="2650"/>
              </a:lnSpc>
              <a:buNone/>
            </a:pPr>
            <a:r>
              <a:rPr lang="en-US" sz="1650" dirty="0">
                <a:solidFill>
                  <a:srgbClr val="DAD1E6"/>
                </a:solidFill>
                <a:latin typeface="Fira Sans" pitchFamily="34" charset="0"/>
                <a:ea typeface="Fira Sans" pitchFamily="34" charset="-122"/>
                <a:cs typeface="Fira Sans" pitchFamily="34" charset="-120"/>
              </a:rPr>
              <a:t>View employee details: </a:t>
            </a:r>
            <a:pPr algn="l" indent="0" marL="0">
              <a:lnSpc>
                <a:spcPts val="2650"/>
              </a:lnSpc>
              <a:buNone/>
            </a:pPr>
            <a:r>
              <a:rPr lang="en-US" sz="1650" dirty="0">
                <a:solidFill>
                  <a:srgbClr val="DAD1E6"/>
                </a:solidFill>
                <a:highlight>
                  <a:srgbClr val="31233E"/>
                </a:highlight>
                <a:latin typeface="Consolas" pitchFamily="34" charset="0"/>
                <a:ea typeface="Consolas" pitchFamily="34" charset="-122"/>
                <a:cs typeface="Consolas" pitchFamily="34" charset="-120"/>
              </a:rPr>
              <a:t>SELECT * FROM Employees WHERE EmpID = 101;</a:t>
            </a:r>
            <a:endParaRPr lang="en-US" sz="1650" dirty="0"/>
          </a:p>
        </p:txBody>
      </p:sp>
      <p:sp>
        <p:nvSpPr>
          <p:cNvPr id="22" name="Shape 11"/>
          <p:cNvSpPr/>
          <p:nvPr/>
        </p:nvSpPr>
        <p:spPr>
          <a:xfrm>
            <a:off x="741045" y="5545931"/>
            <a:ext cx="6468189" cy="1929170"/>
          </a:xfrm>
          <a:prstGeom prst="roundRect">
            <a:avLst>
              <a:gd name="adj" fmla="val 5688"/>
            </a:avLst>
          </a:prstGeom>
          <a:solidFill>
            <a:srgbClr val="241631"/>
          </a:solidFill>
          <a:ln/>
        </p:spPr>
      </p:sp>
      <p:pic>
        <p:nvPicPr>
          <p:cNvPr id="23" name="Image 9" descr="preencoded.png">    </p:cNvPr>
          <p:cNvPicPr>
            <a:picLocks noChangeAspect="1"/>
          </p:cNvPicPr>
          <p:nvPr/>
        </p:nvPicPr>
        <p:blipFill>
          <a:blip r:embed="rId13"/>
          <a:stretch>
            <a:fillRect/>
          </a:stretch>
        </p:blipFill>
        <p:spPr>
          <a:xfrm>
            <a:off x="741045" y="5523071"/>
            <a:ext cx="6468189" cy="91440"/>
          </a:xfrm>
          <a:prstGeom prst="rect">
            <a:avLst/>
          </a:prstGeom>
        </p:spPr>
      </p:pic>
      <p:pic>
        <p:nvPicPr>
          <p:cNvPr id="24" name="Image 10" descr="preencoded.png">    </p:cNvPr>
          <p:cNvPicPr>
            <a:picLocks noChangeAspect="1"/>
          </p:cNvPicPr>
          <p:nvPr/>
        </p:nvPicPr>
        <p:blipFill>
          <a:blip r:embed="rId14"/>
          <a:stretch>
            <a:fillRect/>
          </a:stretch>
        </p:blipFill>
        <p:spPr>
          <a:xfrm>
            <a:off x="3657600" y="5228392"/>
            <a:ext cx="635079" cy="635079"/>
          </a:xfrm>
          <a:prstGeom prst="rect">
            <a:avLst/>
          </a:prstGeom>
        </p:spPr>
      </p:pic>
      <p:pic>
        <p:nvPicPr>
          <p:cNvPr id="25" name="Image 11" descr="preencoded.png">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3848100" y="5418892"/>
            <a:ext cx="253960" cy="253960"/>
          </a:xfrm>
          <a:prstGeom prst="rect">
            <a:avLst/>
          </a:prstGeom>
        </p:spPr>
      </p:pic>
      <p:sp>
        <p:nvSpPr>
          <p:cNvPr id="26" name="Text 12"/>
          <p:cNvSpPr/>
          <p:nvPr/>
        </p:nvSpPr>
        <p:spPr>
          <a:xfrm>
            <a:off x="975598" y="6075164"/>
            <a:ext cx="2646640" cy="330756"/>
          </a:xfrm>
          <a:prstGeom prst="rect">
            <a:avLst/>
          </a:prstGeom>
          <a:noFill/>
          <a:ln/>
        </p:spPr>
        <p:txBody>
          <a:bodyPr wrap="none" lIns="0" tIns="0" rIns="0" bIns="0" rtlCol="0" anchor="t"/>
          <a:lstStyle/>
          <a:p>
            <a:pPr algn="l" indent="0" marL="0">
              <a:lnSpc>
                <a:spcPts val="2600"/>
              </a:lnSpc>
              <a:buNone/>
            </a:pPr>
            <a:r>
              <a:rPr lang="en-US" sz="2050" b="1" dirty="0">
                <a:solidFill>
                  <a:srgbClr val="DAD1E6"/>
                </a:solidFill>
                <a:latin typeface="Inconsolata Bold" pitchFamily="34" charset="0"/>
                <a:ea typeface="Inconsolata Bold" pitchFamily="34" charset="-122"/>
                <a:cs typeface="Inconsolata Bold" pitchFamily="34" charset="-120"/>
              </a:rPr>
              <a:t>Update</a:t>
            </a:r>
            <a:endParaRPr lang="en-US" sz="2050" dirty="0"/>
          </a:p>
        </p:txBody>
      </p:sp>
      <p:sp>
        <p:nvSpPr>
          <p:cNvPr id="27" name="Text 13"/>
          <p:cNvSpPr/>
          <p:nvPr/>
        </p:nvSpPr>
        <p:spPr>
          <a:xfrm>
            <a:off x="975598" y="6532840"/>
            <a:ext cx="5999083" cy="707707"/>
          </a:xfrm>
          <a:prstGeom prst="rect">
            <a:avLst/>
          </a:prstGeom>
          <a:noFill/>
          <a:ln/>
        </p:spPr>
        <p:txBody>
          <a:bodyPr wrap="square" lIns="0" tIns="0" rIns="0" bIns="0" rtlCol="0" anchor="t"/>
          <a:lstStyle/>
          <a:p>
            <a:pPr algn="l" indent="0" marL="0">
              <a:lnSpc>
                <a:spcPts val="2650"/>
              </a:lnSpc>
              <a:buNone/>
            </a:pPr>
            <a:r>
              <a:rPr lang="en-US" sz="1650" dirty="0">
                <a:solidFill>
                  <a:srgbClr val="DAD1E6"/>
                </a:solidFill>
                <a:latin typeface="Fira Sans" pitchFamily="34" charset="0"/>
                <a:ea typeface="Fira Sans" pitchFamily="34" charset="-122"/>
                <a:cs typeface="Fira Sans" pitchFamily="34" charset="-120"/>
              </a:rPr>
              <a:t>Change employee's position: </a:t>
            </a:r>
            <a:pPr algn="l" indent="0" marL="0">
              <a:lnSpc>
                <a:spcPts val="2650"/>
              </a:lnSpc>
              <a:buNone/>
            </a:pPr>
            <a:r>
              <a:rPr lang="en-US" sz="1650" dirty="0">
                <a:solidFill>
                  <a:srgbClr val="DAD1E6"/>
                </a:solidFill>
                <a:highlight>
                  <a:srgbClr val="31233E"/>
                </a:highlight>
                <a:latin typeface="Consolas" pitchFamily="34" charset="0"/>
                <a:ea typeface="Consolas" pitchFamily="34" charset="-122"/>
                <a:cs typeface="Consolas" pitchFamily="34" charset="-120"/>
              </a:rPr>
              <a:t>UPDATE Employees SET Position = 'Senior Developer' WHERE EmpID = 101;</a:t>
            </a:r>
            <a:endParaRPr lang="en-US" sz="1650" dirty="0"/>
          </a:p>
        </p:txBody>
      </p:sp>
      <p:sp>
        <p:nvSpPr>
          <p:cNvPr id="28" name="Shape 14"/>
          <p:cNvSpPr/>
          <p:nvPr/>
        </p:nvSpPr>
        <p:spPr>
          <a:xfrm>
            <a:off x="7420928" y="5545931"/>
            <a:ext cx="6468308" cy="1929170"/>
          </a:xfrm>
          <a:prstGeom prst="roundRect">
            <a:avLst>
              <a:gd name="adj" fmla="val 5688"/>
            </a:avLst>
          </a:prstGeom>
          <a:solidFill>
            <a:srgbClr val="241631"/>
          </a:solidFill>
          <a:ln/>
        </p:spPr>
      </p:sp>
      <p:pic>
        <p:nvPicPr>
          <p:cNvPr id="29" name="Image 12" descr="preencoded.png">    </p:cNvPr>
          <p:cNvPicPr>
            <a:picLocks noChangeAspect="1"/>
          </p:cNvPicPr>
          <p:nvPr/>
        </p:nvPicPr>
        <p:blipFill>
          <a:blip r:embed="rId17"/>
          <a:stretch>
            <a:fillRect/>
          </a:stretch>
        </p:blipFill>
        <p:spPr>
          <a:xfrm>
            <a:off x="7420928" y="5523071"/>
            <a:ext cx="6468308" cy="91440"/>
          </a:xfrm>
          <a:prstGeom prst="rect">
            <a:avLst/>
          </a:prstGeom>
        </p:spPr>
      </p:pic>
      <p:pic>
        <p:nvPicPr>
          <p:cNvPr id="30" name="Image 13" descr="preencoded.png">    </p:cNvPr>
          <p:cNvPicPr>
            <a:picLocks noChangeAspect="1"/>
          </p:cNvPicPr>
          <p:nvPr/>
        </p:nvPicPr>
        <p:blipFill>
          <a:blip r:embed="rId18"/>
          <a:stretch>
            <a:fillRect/>
          </a:stretch>
        </p:blipFill>
        <p:spPr>
          <a:xfrm>
            <a:off x="10337483" y="5228392"/>
            <a:ext cx="635079" cy="635079"/>
          </a:xfrm>
          <a:prstGeom prst="rect">
            <a:avLst/>
          </a:prstGeom>
        </p:spPr>
      </p:pic>
      <p:pic>
        <p:nvPicPr>
          <p:cNvPr id="31" name="Image 14" descr="preencoded.png">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10527983" y="5418892"/>
            <a:ext cx="253960" cy="253960"/>
          </a:xfrm>
          <a:prstGeom prst="rect">
            <a:avLst/>
          </a:prstGeom>
        </p:spPr>
      </p:pic>
      <p:sp>
        <p:nvSpPr>
          <p:cNvPr id="32" name="Text 15"/>
          <p:cNvSpPr/>
          <p:nvPr/>
        </p:nvSpPr>
        <p:spPr>
          <a:xfrm>
            <a:off x="7655481" y="6075164"/>
            <a:ext cx="2646640" cy="330756"/>
          </a:xfrm>
          <a:prstGeom prst="rect">
            <a:avLst/>
          </a:prstGeom>
          <a:noFill/>
          <a:ln/>
        </p:spPr>
        <p:txBody>
          <a:bodyPr wrap="none" lIns="0" tIns="0" rIns="0" bIns="0" rtlCol="0" anchor="t"/>
          <a:lstStyle/>
          <a:p>
            <a:pPr algn="l" indent="0" marL="0">
              <a:lnSpc>
                <a:spcPts val="2600"/>
              </a:lnSpc>
              <a:buNone/>
            </a:pPr>
            <a:r>
              <a:rPr lang="en-US" sz="2050" b="1" dirty="0">
                <a:solidFill>
                  <a:srgbClr val="DAD1E6"/>
                </a:solidFill>
                <a:latin typeface="Inconsolata Bold" pitchFamily="34" charset="0"/>
                <a:ea typeface="Inconsolata Bold" pitchFamily="34" charset="-122"/>
                <a:cs typeface="Inconsolata Bold" pitchFamily="34" charset="-120"/>
              </a:rPr>
              <a:t>Delete</a:t>
            </a:r>
            <a:endParaRPr lang="en-US" sz="2050" dirty="0"/>
          </a:p>
        </p:txBody>
      </p:sp>
      <p:sp>
        <p:nvSpPr>
          <p:cNvPr id="33" name="Text 16"/>
          <p:cNvSpPr/>
          <p:nvPr/>
        </p:nvSpPr>
        <p:spPr>
          <a:xfrm>
            <a:off x="7655481" y="6532840"/>
            <a:ext cx="5999202" cy="677228"/>
          </a:xfrm>
          <a:prstGeom prst="rect">
            <a:avLst/>
          </a:prstGeom>
          <a:noFill/>
          <a:ln/>
        </p:spPr>
        <p:txBody>
          <a:bodyPr wrap="square" lIns="0" tIns="0" rIns="0" bIns="0" rtlCol="0" anchor="t"/>
          <a:lstStyle/>
          <a:p>
            <a:pPr algn="l" indent="0" marL="0">
              <a:lnSpc>
                <a:spcPts val="2650"/>
              </a:lnSpc>
              <a:buNone/>
            </a:pPr>
            <a:r>
              <a:rPr lang="en-US" sz="1650" dirty="0">
                <a:solidFill>
                  <a:srgbClr val="DAD1E6"/>
                </a:solidFill>
                <a:latin typeface="Fira Sans" pitchFamily="34" charset="0"/>
                <a:ea typeface="Fira Sans" pitchFamily="34" charset="-122"/>
                <a:cs typeface="Fira Sans" pitchFamily="34" charset="-120"/>
              </a:rPr>
              <a:t>Remove an employee who left the company: </a:t>
            </a:r>
            <a:pPr algn="l" indent="0" marL="0">
              <a:lnSpc>
                <a:spcPts val="2650"/>
              </a:lnSpc>
              <a:buNone/>
            </a:pPr>
            <a:r>
              <a:rPr lang="en-US" sz="1650" dirty="0">
                <a:solidFill>
                  <a:srgbClr val="DAD1E6"/>
                </a:solidFill>
                <a:latin typeface="Fira Sans" pitchFamily="34" charset="0"/>
                <a:ea typeface="Fira Sans" pitchFamily="34" charset="-122"/>
                <a:cs typeface="Fira Sans" pitchFamily="34" charset="-120"/>
              </a:rPr>
              <a:t>DELETE FROM Employees WHERE EmpID = 101;</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13886" y="485299"/>
            <a:ext cx="5479971" cy="548045"/>
          </a:xfrm>
          <a:prstGeom prst="rect">
            <a:avLst/>
          </a:prstGeom>
          <a:noFill/>
          <a:ln/>
        </p:spPr>
        <p:txBody>
          <a:bodyPr wrap="none" lIns="0" tIns="0" rIns="0" bIns="0" rtlCol="0" anchor="t"/>
          <a:lstStyle/>
          <a:p>
            <a:pPr algn="l" indent="0" marL="0">
              <a:lnSpc>
                <a:spcPts val="4300"/>
              </a:lnSpc>
              <a:buNone/>
            </a:pPr>
            <a:r>
              <a:rPr lang="en-US" sz="3450" b="1" dirty="0">
                <a:solidFill>
                  <a:srgbClr val="F94CAF"/>
                </a:solidFill>
                <a:latin typeface="Inconsolata Bold" pitchFamily="34" charset="0"/>
                <a:ea typeface="Inconsolata Bold" pitchFamily="34" charset="-122"/>
                <a:cs typeface="Inconsolata Bold" pitchFamily="34" charset="-120"/>
              </a:rPr>
              <a:t>Why CRUD Matters in RDBMS</a:t>
            </a:r>
            <a:endParaRPr lang="en-US" sz="3450" dirty="0"/>
          </a:p>
        </p:txBody>
      </p:sp>
      <p:sp>
        <p:nvSpPr>
          <p:cNvPr id="4" name="Text 1"/>
          <p:cNvSpPr/>
          <p:nvPr/>
        </p:nvSpPr>
        <p:spPr>
          <a:xfrm>
            <a:off x="613886" y="1296353"/>
            <a:ext cx="7916227" cy="561023"/>
          </a:xfrm>
          <a:prstGeom prst="rect">
            <a:avLst/>
          </a:prstGeom>
          <a:noFill/>
          <a:ln/>
        </p:spPr>
        <p:txBody>
          <a:bodyPr wrap="square" lIns="0" tIns="0" rIns="0" bIns="0" rtlCol="0" anchor="t"/>
          <a:lstStyle/>
          <a:p>
            <a:pPr algn="l" indent="0" marL="0">
              <a:lnSpc>
                <a:spcPts val="2200"/>
              </a:lnSpc>
              <a:buNone/>
            </a:pPr>
            <a:r>
              <a:rPr lang="en-US" sz="1350" dirty="0">
                <a:solidFill>
                  <a:srgbClr val="DAD1E6"/>
                </a:solidFill>
                <a:latin typeface="Fira Sans" pitchFamily="34" charset="0"/>
                <a:ea typeface="Fira Sans" pitchFamily="34" charset="-122"/>
                <a:cs typeface="Fira Sans" pitchFamily="34" charset="-120"/>
              </a:rPr>
              <a:t>CRUD operations are not just technical commands; they are the strategic pillars of modern application development.</a:t>
            </a:r>
            <a:endParaRPr lang="en-US" sz="1350" dirty="0"/>
          </a:p>
        </p:txBody>
      </p:sp>
      <p:sp>
        <p:nvSpPr>
          <p:cNvPr id="5" name="Shape 2"/>
          <p:cNvSpPr/>
          <p:nvPr/>
        </p:nvSpPr>
        <p:spPr>
          <a:xfrm>
            <a:off x="613886" y="2054662"/>
            <a:ext cx="7916227" cy="1290876"/>
          </a:xfrm>
          <a:prstGeom prst="roundRect">
            <a:avLst>
              <a:gd name="adj" fmla="val 32610"/>
            </a:avLst>
          </a:prstGeom>
          <a:solidFill>
            <a:srgbClr val="433550"/>
          </a:solidFill>
          <a:ln/>
        </p:spPr>
      </p:sp>
      <p:sp>
        <p:nvSpPr>
          <p:cNvPr id="6" name="Text 3"/>
          <p:cNvSpPr/>
          <p:nvPr/>
        </p:nvSpPr>
        <p:spPr>
          <a:xfrm>
            <a:off x="789265" y="2230041"/>
            <a:ext cx="2192417" cy="273963"/>
          </a:xfrm>
          <a:prstGeom prst="rect">
            <a:avLst/>
          </a:prstGeom>
          <a:noFill/>
          <a:ln/>
        </p:spPr>
        <p:txBody>
          <a:bodyPr wrap="none" lIns="0" tIns="0" rIns="0" bIns="0" rtlCol="0" anchor="t"/>
          <a:lstStyle/>
          <a:p>
            <a:pPr algn="l" indent="0" marL="0">
              <a:lnSpc>
                <a:spcPts val="2150"/>
              </a:lnSpc>
              <a:buNone/>
            </a:pPr>
            <a:r>
              <a:rPr lang="en-US" sz="1700" b="1" dirty="0">
                <a:solidFill>
                  <a:srgbClr val="DAD1E6"/>
                </a:solidFill>
                <a:latin typeface="Inconsolata Bold" pitchFamily="34" charset="0"/>
                <a:ea typeface="Inconsolata Bold" pitchFamily="34" charset="-122"/>
                <a:cs typeface="Inconsolata Bold" pitchFamily="34" charset="-120"/>
              </a:rPr>
              <a:t>Full Data Lifecycle</a:t>
            </a:r>
            <a:endParaRPr lang="en-US" sz="1700" dirty="0"/>
          </a:p>
        </p:txBody>
      </p:sp>
      <p:sp>
        <p:nvSpPr>
          <p:cNvPr id="7" name="Text 4"/>
          <p:cNvSpPr/>
          <p:nvPr/>
        </p:nvSpPr>
        <p:spPr>
          <a:xfrm>
            <a:off x="789265" y="2609136"/>
            <a:ext cx="7565469" cy="561023"/>
          </a:xfrm>
          <a:prstGeom prst="rect">
            <a:avLst/>
          </a:prstGeom>
          <a:noFill/>
          <a:ln/>
        </p:spPr>
        <p:txBody>
          <a:bodyPr wrap="square" lIns="0" tIns="0" rIns="0" bIns="0" rtlCol="0" anchor="t"/>
          <a:lstStyle/>
          <a:p>
            <a:pPr algn="l" indent="0" marL="0">
              <a:lnSpc>
                <a:spcPts val="2200"/>
              </a:lnSpc>
              <a:buNone/>
            </a:pPr>
            <a:r>
              <a:rPr lang="en-US" sz="1350" dirty="0">
                <a:solidFill>
                  <a:srgbClr val="DAD1E6"/>
                </a:solidFill>
                <a:latin typeface="Fira Sans" pitchFamily="34" charset="0"/>
                <a:ea typeface="Fira Sans" pitchFamily="34" charset="-122"/>
                <a:cs typeface="Fira Sans" pitchFamily="34" charset="-120"/>
              </a:rPr>
              <a:t>CRUD enables comprehensive management of data from creation to obsolescence, supporting dynamic data environments.</a:t>
            </a:r>
            <a:endParaRPr lang="en-US" sz="1350" dirty="0"/>
          </a:p>
        </p:txBody>
      </p:sp>
      <p:sp>
        <p:nvSpPr>
          <p:cNvPr id="8" name="Shape 5"/>
          <p:cNvSpPr/>
          <p:nvPr/>
        </p:nvSpPr>
        <p:spPr>
          <a:xfrm>
            <a:off x="613886" y="3520916"/>
            <a:ext cx="7916227" cy="1290876"/>
          </a:xfrm>
          <a:prstGeom prst="roundRect">
            <a:avLst>
              <a:gd name="adj" fmla="val 32610"/>
            </a:avLst>
          </a:prstGeom>
          <a:solidFill>
            <a:srgbClr val="433550"/>
          </a:solidFill>
          <a:ln/>
        </p:spPr>
      </p:sp>
      <p:sp>
        <p:nvSpPr>
          <p:cNvPr id="9" name="Text 6"/>
          <p:cNvSpPr/>
          <p:nvPr/>
        </p:nvSpPr>
        <p:spPr>
          <a:xfrm>
            <a:off x="789265" y="3696295"/>
            <a:ext cx="2301597" cy="273963"/>
          </a:xfrm>
          <a:prstGeom prst="rect">
            <a:avLst/>
          </a:prstGeom>
          <a:noFill/>
          <a:ln/>
        </p:spPr>
        <p:txBody>
          <a:bodyPr wrap="none" lIns="0" tIns="0" rIns="0" bIns="0" rtlCol="0" anchor="t"/>
          <a:lstStyle/>
          <a:p>
            <a:pPr algn="l" indent="0" marL="0">
              <a:lnSpc>
                <a:spcPts val="2150"/>
              </a:lnSpc>
              <a:buNone/>
            </a:pPr>
            <a:r>
              <a:rPr lang="en-US" sz="1700" b="1" dirty="0">
                <a:solidFill>
                  <a:srgbClr val="DAD1E6"/>
                </a:solidFill>
                <a:latin typeface="Inconsolata Bold" pitchFamily="34" charset="0"/>
                <a:ea typeface="Inconsolata Bold" pitchFamily="34" charset="-122"/>
                <a:cs typeface="Inconsolata Bold" pitchFamily="34" charset="-120"/>
              </a:rPr>
              <a:t>Powering Applications</a:t>
            </a:r>
            <a:endParaRPr lang="en-US" sz="1700" dirty="0"/>
          </a:p>
        </p:txBody>
      </p:sp>
      <p:sp>
        <p:nvSpPr>
          <p:cNvPr id="10" name="Text 7"/>
          <p:cNvSpPr/>
          <p:nvPr/>
        </p:nvSpPr>
        <p:spPr>
          <a:xfrm>
            <a:off x="789265" y="4075390"/>
            <a:ext cx="7565469" cy="561023"/>
          </a:xfrm>
          <a:prstGeom prst="rect">
            <a:avLst/>
          </a:prstGeom>
          <a:noFill/>
          <a:ln/>
        </p:spPr>
        <p:txBody>
          <a:bodyPr wrap="square" lIns="0" tIns="0" rIns="0" bIns="0" rtlCol="0" anchor="t"/>
          <a:lstStyle/>
          <a:p>
            <a:pPr algn="l" indent="0" marL="0">
              <a:lnSpc>
                <a:spcPts val="2200"/>
              </a:lnSpc>
              <a:buNone/>
            </a:pPr>
            <a:r>
              <a:rPr lang="en-US" sz="1350" dirty="0">
                <a:solidFill>
                  <a:srgbClr val="DAD1E6"/>
                </a:solidFill>
                <a:latin typeface="Fira Sans" pitchFamily="34" charset="0"/>
                <a:ea typeface="Fira Sans" pitchFamily="34" charset="-122"/>
                <a:cs typeface="Fira Sans" pitchFamily="34" charset="-120"/>
              </a:rPr>
              <a:t>From complex banking systems to intuitive e-commerce platforms, CRUD operations are the hidden engines driving data interaction.</a:t>
            </a:r>
            <a:endParaRPr lang="en-US" sz="1350" dirty="0"/>
          </a:p>
        </p:txBody>
      </p:sp>
      <p:sp>
        <p:nvSpPr>
          <p:cNvPr id="11" name="Shape 8"/>
          <p:cNvSpPr/>
          <p:nvPr/>
        </p:nvSpPr>
        <p:spPr>
          <a:xfrm>
            <a:off x="613886" y="4987171"/>
            <a:ext cx="7916227" cy="1290876"/>
          </a:xfrm>
          <a:prstGeom prst="roundRect">
            <a:avLst>
              <a:gd name="adj" fmla="val 32610"/>
            </a:avLst>
          </a:prstGeom>
          <a:solidFill>
            <a:srgbClr val="433550"/>
          </a:solidFill>
          <a:ln/>
        </p:spPr>
      </p:sp>
      <p:sp>
        <p:nvSpPr>
          <p:cNvPr id="12" name="Text 9"/>
          <p:cNvSpPr/>
          <p:nvPr/>
        </p:nvSpPr>
        <p:spPr>
          <a:xfrm>
            <a:off x="789265" y="5162550"/>
            <a:ext cx="2192417" cy="273963"/>
          </a:xfrm>
          <a:prstGeom prst="rect">
            <a:avLst/>
          </a:prstGeom>
          <a:noFill/>
          <a:ln/>
        </p:spPr>
        <p:txBody>
          <a:bodyPr wrap="none" lIns="0" tIns="0" rIns="0" bIns="0" rtlCol="0" anchor="t"/>
          <a:lstStyle/>
          <a:p>
            <a:pPr algn="l" indent="0" marL="0">
              <a:lnSpc>
                <a:spcPts val="2150"/>
              </a:lnSpc>
              <a:buNone/>
            </a:pPr>
            <a:r>
              <a:rPr lang="en-US" sz="1700" b="1" dirty="0">
                <a:solidFill>
                  <a:srgbClr val="DAD1E6"/>
                </a:solidFill>
                <a:latin typeface="Inconsolata Bold" pitchFamily="34" charset="0"/>
                <a:ea typeface="Inconsolata Bold" pitchFamily="34" charset="-122"/>
                <a:cs typeface="Inconsolata Bold" pitchFamily="34" charset="-120"/>
              </a:rPr>
              <a:t>UI &amp; API Backbone</a:t>
            </a:r>
            <a:endParaRPr lang="en-US" sz="1700" dirty="0"/>
          </a:p>
        </p:txBody>
      </p:sp>
      <p:sp>
        <p:nvSpPr>
          <p:cNvPr id="13" name="Text 10"/>
          <p:cNvSpPr/>
          <p:nvPr/>
        </p:nvSpPr>
        <p:spPr>
          <a:xfrm>
            <a:off x="789265" y="5541645"/>
            <a:ext cx="7565469" cy="561023"/>
          </a:xfrm>
          <a:prstGeom prst="rect">
            <a:avLst/>
          </a:prstGeom>
          <a:noFill/>
          <a:ln/>
        </p:spPr>
        <p:txBody>
          <a:bodyPr wrap="square" lIns="0" tIns="0" rIns="0" bIns="0" rtlCol="0" anchor="t"/>
          <a:lstStyle/>
          <a:p>
            <a:pPr algn="l" indent="0" marL="0">
              <a:lnSpc>
                <a:spcPts val="2200"/>
              </a:lnSpc>
              <a:buNone/>
            </a:pPr>
            <a:r>
              <a:rPr lang="en-US" sz="1350" dirty="0">
                <a:solidFill>
                  <a:srgbClr val="DAD1E6"/>
                </a:solidFill>
                <a:latin typeface="Fira Sans" pitchFamily="34" charset="0"/>
                <a:ea typeface="Fira Sans" pitchFamily="34" charset="-122"/>
                <a:cs typeface="Fira Sans" pitchFamily="34" charset="-120"/>
              </a:rPr>
              <a:t>They form the fundamental interaction points for user interfaces and Application Programming Interfaces, dictating how users and systems manipulate data.</a:t>
            </a:r>
            <a:endParaRPr lang="en-US" sz="1350" dirty="0"/>
          </a:p>
        </p:txBody>
      </p:sp>
      <p:sp>
        <p:nvSpPr>
          <p:cNvPr id="14" name="Shape 11"/>
          <p:cNvSpPr/>
          <p:nvPr/>
        </p:nvSpPr>
        <p:spPr>
          <a:xfrm>
            <a:off x="613886" y="6453426"/>
            <a:ext cx="7916227" cy="1290876"/>
          </a:xfrm>
          <a:prstGeom prst="roundRect">
            <a:avLst>
              <a:gd name="adj" fmla="val 32610"/>
            </a:avLst>
          </a:prstGeom>
          <a:solidFill>
            <a:srgbClr val="433550"/>
          </a:solidFill>
          <a:ln/>
        </p:spPr>
      </p:sp>
      <p:sp>
        <p:nvSpPr>
          <p:cNvPr id="15" name="Text 12"/>
          <p:cNvSpPr/>
          <p:nvPr/>
        </p:nvSpPr>
        <p:spPr>
          <a:xfrm>
            <a:off x="789265" y="6628805"/>
            <a:ext cx="2630448" cy="273963"/>
          </a:xfrm>
          <a:prstGeom prst="rect">
            <a:avLst/>
          </a:prstGeom>
          <a:noFill/>
          <a:ln/>
        </p:spPr>
        <p:txBody>
          <a:bodyPr wrap="none" lIns="0" tIns="0" rIns="0" bIns="0" rtlCol="0" anchor="t"/>
          <a:lstStyle/>
          <a:p>
            <a:pPr algn="l" indent="0" marL="0">
              <a:lnSpc>
                <a:spcPts val="2150"/>
              </a:lnSpc>
              <a:buNone/>
            </a:pPr>
            <a:r>
              <a:rPr lang="en-US" sz="1700" b="1" dirty="0">
                <a:solidFill>
                  <a:srgbClr val="DAD1E6"/>
                </a:solidFill>
                <a:latin typeface="Inconsolata Bold" pitchFamily="34" charset="0"/>
                <a:ea typeface="Inconsolata Bold" pitchFamily="34" charset="-122"/>
                <a:cs typeface="Inconsolata Bold" pitchFamily="34" charset="-120"/>
              </a:rPr>
              <a:t>Performance Optimization</a:t>
            </a:r>
            <a:endParaRPr lang="en-US" sz="1700" dirty="0"/>
          </a:p>
        </p:txBody>
      </p:sp>
      <p:sp>
        <p:nvSpPr>
          <p:cNvPr id="16" name="Text 13"/>
          <p:cNvSpPr/>
          <p:nvPr/>
        </p:nvSpPr>
        <p:spPr>
          <a:xfrm>
            <a:off x="789265" y="7007900"/>
            <a:ext cx="7565469" cy="561023"/>
          </a:xfrm>
          <a:prstGeom prst="rect">
            <a:avLst/>
          </a:prstGeom>
          <a:noFill/>
          <a:ln/>
        </p:spPr>
        <p:txBody>
          <a:bodyPr wrap="square" lIns="0" tIns="0" rIns="0" bIns="0" rtlCol="0" anchor="t"/>
          <a:lstStyle/>
          <a:p>
            <a:pPr algn="l" indent="0" marL="0">
              <a:lnSpc>
                <a:spcPts val="2200"/>
              </a:lnSpc>
              <a:buNone/>
            </a:pPr>
            <a:r>
              <a:rPr lang="en-US" sz="1350" dirty="0">
                <a:solidFill>
                  <a:srgbClr val="DAD1E6"/>
                </a:solidFill>
                <a:latin typeface="Fira Sans" pitchFamily="34" charset="0"/>
                <a:ea typeface="Fira Sans" pitchFamily="34" charset="-122"/>
                <a:cs typeface="Fira Sans" pitchFamily="34" charset="-120"/>
              </a:rPr>
              <a:t>Effective monitoring and optimization of CRUD operations are vital for ensuring scalable, responsive, and efficient database performance.</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2025-12-18T11:35:18Z</dcterms:created>
  <dcterms:modified xsi:type="dcterms:W3CDTF">2025-12-18T11:35:18Z</dcterms:modified>
</cp:coreProperties>
</file>